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321" r:id="rId4"/>
    <p:sldId id="322" r:id="rId5"/>
    <p:sldId id="323" r:id="rId6"/>
    <p:sldId id="324" r:id="rId7"/>
    <p:sldId id="325" r:id="rId8"/>
    <p:sldId id="320" r:id="rId9"/>
    <p:sldId id="326" r:id="rId10"/>
    <p:sldId id="327" r:id="rId11"/>
    <p:sldId id="334" r:id="rId12"/>
    <p:sldId id="335" r:id="rId13"/>
    <p:sldId id="336" r:id="rId14"/>
    <p:sldId id="337" r:id="rId15"/>
    <p:sldId id="338" r:id="rId16"/>
    <p:sldId id="340" r:id="rId17"/>
    <p:sldId id="339" r:id="rId18"/>
    <p:sldId id="328" r:id="rId19"/>
    <p:sldId id="329" r:id="rId20"/>
    <p:sldId id="333" r:id="rId21"/>
    <p:sldId id="341" r:id="rId22"/>
    <p:sldId id="342" r:id="rId23"/>
    <p:sldId id="330" r:id="rId24"/>
    <p:sldId id="331" r:id="rId25"/>
    <p:sldId id="332" r:id="rId26"/>
    <p:sldId id="344" r:id="rId27"/>
  </p:sldIdLst>
  <p:sldSz cx="12192000" cy="6858000"/>
  <p:notesSz cx="6858000" cy="9144000"/>
  <p:defaultTextStyle>
    <a:defPPr>
      <a:defRPr lang="e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30B7-11F0-0A4C-8771-7CA4813A3351}" type="datetimeFigureOut">
              <a:rPr lang="en-RS" smtClean="0"/>
              <a:t>2.4.24.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FAB3-037F-654D-AE20-F3A1F98BC338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04533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19316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 cognitive psychology, a discipline in which I spent two decades in study and academic career, we now distinguish two ways in which the human mind forms thoughts. These are referred to as System 1 and System 2. Thinking in System 1 mode is fast, associative, automatic, stereotypical, frequently used, and almost unconscious. It is our automatic, implicit, approximate, and highly efficient system of thinking. On the other hand, thinking in System 2 mode is slow, requires deliberate conscious effort, relies on laws of logic in reasoning, and is used less frequently. It is our explicit, analytical, and rule-based system of thinking.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Söhne"/>
              </a:rPr>
              <a:t>Let's look at the following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7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92477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BDA1-AA65-F633-B0E1-8225B463E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DAF90-76D0-A4BE-39A1-263927C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AF07-67C7-3A48-989E-930183C5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8461-B25B-1F69-19FA-FB2C9F27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841F-5831-A07F-9BF6-D61D2305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7016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3C49-7507-894D-5A4A-16E3ED39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A02E-6ADB-2FC2-30D9-A9A461F84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C532-05E4-9A89-D430-DBE0F6E6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2DD25-1790-D719-8A0B-BBEB70D2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DBE4-D133-ED0C-67BB-8815F0B2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126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D3B4F-5F36-C727-55AC-661A9215C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4C1FC-66B0-E076-24EF-F7F13B087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E06D-A14B-F60F-6E5B-5F00B3B8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665A-C130-0B47-061F-5DD8E8F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2CD3-17CF-A44C-7023-90050601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37044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7C05-F927-ADCF-0F70-7D475D6E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CDDC-AC54-F5F3-1C40-87C833B9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DA78-7FF1-87BB-2797-4637AEAC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E38BB-F813-A007-3610-295FDA35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7C4-8018-5771-8B4D-C6D6812A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29323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3776-F403-8680-472C-C4439843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C43E-D8B8-0699-78F0-F6534CD3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58C9-CD08-EE43-2E94-E4B6F49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B647-A856-87FD-8965-720A37A0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F994-1886-C46F-2E5C-CAEC674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9115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F1FF-F1D0-5D0F-599E-5B625873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ED03-AB05-5E69-925E-BE6CB45B7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25F19-F5DD-E703-E825-B2C227E16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870F1-80EF-A319-F695-F6303DD4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4BDAA-C237-0AE4-EE5D-470ACA4A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88-9BA3-A4FE-EEC6-9C43DC86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73910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55A8-5AB5-BA19-C670-AC528897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1215C-7353-BF18-E400-D9F30FAA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89717-52F1-11EC-F7C4-866CB29D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70CC-5FA9-BCBA-E664-25FB431AF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63CAB-19C0-13AF-C0A0-0AB51895C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F3CC8-8DBF-9DB3-0EA3-312E7F6F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AE97-0EFA-3916-BD5C-49F8A31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6687F-2275-4B68-B171-F0F5C264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0666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8F36-1483-7505-2FB4-28ECF48E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1AF07-4260-0A15-009B-FC993A70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F4358-A920-54D4-EEDE-77E56BC5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1B93-00B0-6449-9970-59526354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19310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F5D98-1116-7D11-EC91-A8B873D5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2F79-9BE2-23A0-4DA0-72309ED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74989-19B5-2093-A14E-FE918BAF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95498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49E1-6853-301E-1743-355870AA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AE48-F2C7-88F1-FFD9-0FA606BC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2D854-0639-AB84-42E0-186DAC5E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8EC6D-B817-9F4C-8E05-55CBACDD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CF4D8-76B4-69F0-74A3-4B0620AD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F916-A1C5-20FE-A7EE-F45DDC87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275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6B6C-6C28-6C10-0984-5B86464D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84CFC-E6A6-05C5-0765-7AAB1483B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9780-9AEF-1B7F-C762-449BD68A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9EF37-747C-6DE4-852F-E7D04426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0935D-2DFF-E8F5-E320-CF344733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7449D-5C0E-19F1-19FF-C7BEAB50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79910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BF326-EDEA-B547-DC81-39991233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BE53-CBE5-05ED-7518-DCD5AE55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77FF-F739-F8E0-EC40-F59249D7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1998-CB37-F311-CC24-2D97445C3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4CDD-6DB7-41D5-FD9A-2A417A8D6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9903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B7EAC-9042-51D2-2CED-ADC134C3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612CC-31BA-D83B-85F6-775BEE8A2610}"/>
              </a:ext>
            </a:extLst>
          </p:cNvPr>
          <p:cNvSpPr txBox="1"/>
          <p:nvPr/>
        </p:nvSpPr>
        <p:spPr>
          <a:xfrm>
            <a:off x="7021283" y="250371"/>
            <a:ext cx="4887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/>
              <a:t>Uvod u veštačku inteligenciju (AI) i prompt inženjering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18E20-101F-CDF8-A28C-FCBDE868CC51}"/>
              </a:ext>
            </a:extLst>
          </p:cNvPr>
          <p:cNvSpPr txBox="1"/>
          <p:nvPr/>
        </p:nvSpPr>
        <p:spPr>
          <a:xfrm>
            <a:off x="7021283" y="2459504"/>
            <a:ext cx="4887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000" dirty="0"/>
              <a:t>Dr Goran S. Milovanović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2D681F-D5D3-C25C-4720-F8C7B3F212E4}"/>
              </a:ext>
            </a:extLst>
          </p:cNvPr>
          <p:cNvGrpSpPr/>
          <p:nvPr/>
        </p:nvGrpSpPr>
        <p:grpSpPr>
          <a:xfrm>
            <a:off x="7021283" y="3285647"/>
            <a:ext cx="4887685" cy="992438"/>
            <a:chOff x="7021283" y="3285647"/>
            <a:chExt cx="4887685" cy="9924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9C7FA6-E5D1-DEF1-D094-BD823AE8C3F8}"/>
                </a:ext>
              </a:extLst>
            </p:cNvPr>
            <p:cNvSpPr txBox="1"/>
            <p:nvPr/>
          </p:nvSpPr>
          <p:spPr>
            <a:xfrm>
              <a:off x="7021283" y="3285647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Lead LABS tima, smartocto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96B455-EBCB-2A84-C322-BEF6A7C6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138" y="3731922"/>
              <a:ext cx="1950582" cy="54616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15A94-A5B6-5EA4-BAE0-539FD55CB531}"/>
              </a:ext>
            </a:extLst>
          </p:cNvPr>
          <p:cNvGrpSpPr/>
          <p:nvPr/>
        </p:nvGrpSpPr>
        <p:grpSpPr>
          <a:xfrm>
            <a:off x="7021283" y="4374142"/>
            <a:ext cx="4887685" cy="1234656"/>
            <a:chOff x="7021283" y="4374142"/>
            <a:chExt cx="4887685" cy="1234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E9A89-2E48-5504-E996-19A996C5408F}"/>
                </a:ext>
              </a:extLst>
            </p:cNvPr>
            <p:cNvSpPr txBox="1"/>
            <p:nvPr/>
          </p:nvSpPr>
          <p:spPr>
            <a:xfrm>
              <a:off x="7021283" y="4374142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Osnivač, DataKolektiv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F8588A-F92E-BA60-772E-70CE2B3D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910" y="4755102"/>
              <a:ext cx="853696" cy="85369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53E11-ABF0-AC3E-71A0-ECD952AB0DFF}"/>
              </a:ext>
            </a:extLst>
          </p:cNvPr>
          <p:cNvGrpSpPr/>
          <p:nvPr/>
        </p:nvGrpSpPr>
        <p:grpSpPr>
          <a:xfrm>
            <a:off x="7021283" y="5739431"/>
            <a:ext cx="4887685" cy="827235"/>
            <a:chOff x="7021283" y="5674115"/>
            <a:chExt cx="4887685" cy="827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67F28-C5C2-0477-8089-EF76DBFDBCBF}"/>
                </a:ext>
              </a:extLst>
            </p:cNvPr>
            <p:cNvSpPr txBox="1"/>
            <p:nvPr/>
          </p:nvSpPr>
          <p:spPr>
            <a:xfrm>
              <a:off x="7021283" y="5674115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Predsednik, MAŠINERIJA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24392B-15C8-F9F5-9432-2575A10F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1283" y="6055075"/>
              <a:ext cx="2399780" cy="44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1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Neuronska mreža</a:t>
            </a:r>
          </a:p>
        </p:txBody>
      </p:sp>
    </p:spTree>
    <p:extLst>
      <p:ext uri="{BB962C8B-B14F-4D97-AF65-F5344CB8AC3E}">
        <p14:creationId xmlns:p14="http://schemas.microsoft.com/office/powerpoint/2010/main" val="2521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2B1338C-C3FD-94A7-34A4-662F5CE176BB}"/>
              </a:ext>
            </a:extLst>
          </p:cNvPr>
          <p:cNvCxnSpPr>
            <a:cxnSpLocks/>
          </p:cNvCxnSpPr>
          <p:nvPr/>
        </p:nvCxnSpPr>
        <p:spPr>
          <a:xfrm flipV="1">
            <a:off x="5099850" y="4187378"/>
            <a:ext cx="952396" cy="94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B17BF-79A1-3288-D748-42C5BB1498D5}"/>
              </a:ext>
            </a:extLst>
          </p:cNvPr>
          <p:cNvCxnSpPr>
            <a:cxnSpLocks/>
          </p:cNvCxnSpPr>
          <p:nvPr/>
        </p:nvCxnSpPr>
        <p:spPr>
          <a:xfrm flipV="1">
            <a:off x="5182747" y="4187378"/>
            <a:ext cx="869499" cy="38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04EF67-D2A7-489C-AAE3-82D0B543BBD6}"/>
              </a:ext>
            </a:extLst>
          </p:cNvPr>
          <p:cNvCxnSpPr>
            <a:cxnSpLocks/>
          </p:cNvCxnSpPr>
          <p:nvPr/>
        </p:nvCxnSpPr>
        <p:spPr>
          <a:xfrm>
            <a:off x="5182747" y="3805829"/>
            <a:ext cx="869499" cy="38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4A874F0-563D-69F8-D133-2ECAC9609C1A}"/>
              </a:ext>
            </a:extLst>
          </p:cNvPr>
          <p:cNvCxnSpPr>
            <a:cxnSpLocks/>
          </p:cNvCxnSpPr>
          <p:nvPr/>
        </p:nvCxnSpPr>
        <p:spPr>
          <a:xfrm>
            <a:off x="5099850" y="3240314"/>
            <a:ext cx="952396" cy="947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97D79FF-4E3C-1BAC-F1E4-08A311477931}"/>
              </a:ext>
            </a:extLst>
          </p:cNvPr>
          <p:cNvCxnSpPr>
            <a:cxnSpLocks/>
          </p:cNvCxnSpPr>
          <p:nvPr/>
        </p:nvCxnSpPr>
        <p:spPr>
          <a:xfrm>
            <a:off x="5099850" y="2477215"/>
            <a:ext cx="952396" cy="171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1C9B9-FB28-8CCB-E52A-146D03F6AA07}"/>
              </a:ext>
            </a:extLst>
          </p:cNvPr>
          <p:cNvCxnSpPr>
            <a:cxnSpLocks/>
          </p:cNvCxnSpPr>
          <p:nvPr/>
        </p:nvCxnSpPr>
        <p:spPr>
          <a:xfrm>
            <a:off x="5099850" y="1714116"/>
            <a:ext cx="952396" cy="247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36DA-FA97-6A62-788B-C5C550C72428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6628722" y="4185359"/>
            <a:ext cx="537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05F1093-9D68-9ABA-4BD8-74C068A7DA68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6628722" y="3422260"/>
            <a:ext cx="537484" cy="76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118E36-D228-0172-C35B-14F3CB6D78DD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6628722" y="2659161"/>
            <a:ext cx="537484" cy="152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Neuronska mreža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4E7144-4F24-1EBF-2C88-2BF0D0E352F9}"/>
              </a:ext>
            </a:extLst>
          </p:cNvPr>
          <p:cNvGrpSpPr/>
          <p:nvPr/>
        </p:nvGrpSpPr>
        <p:grpSpPr>
          <a:xfrm>
            <a:off x="5157402" y="1653322"/>
            <a:ext cx="364202" cy="3404838"/>
            <a:chOff x="5157402" y="1524730"/>
            <a:chExt cx="364202" cy="34048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51487C-BEF1-2661-EF24-A0EBC52FBB88}"/>
                </a:ext>
              </a:extLst>
            </p:cNvPr>
            <p:cNvSpPr txBox="1"/>
            <p:nvPr/>
          </p:nvSpPr>
          <p:spPr>
            <a:xfrm>
              <a:off x="5157402" y="152473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03024-D7E1-301C-F94D-DC0730AB47BB}"/>
                </a:ext>
              </a:extLst>
            </p:cNvPr>
            <p:cNvSpPr txBox="1"/>
            <p:nvPr/>
          </p:nvSpPr>
          <p:spPr>
            <a:xfrm>
              <a:off x="5157402" y="2191892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4C1A0-33E9-AA9A-8940-A43332AFF8CE}"/>
                </a:ext>
              </a:extLst>
            </p:cNvPr>
            <p:cNvSpPr txBox="1"/>
            <p:nvPr/>
          </p:nvSpPr>
          <p:spPr>
            <a:xfrm>
              <a:off x="5157402" y="290407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017998-6D13-76A9-CC36-DFAD88DD2205}"/>
                </a:ext>
              </a:extLst>
            </p:cNvPr>
            <p:cNvSpPr txBox="1"/>
            <p:nvPr/>
          </p:nvSpPr>
          <p:spPr>
            <a:xfrm>
              <a:off x="5157402" y="3690139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43E7DD-EB81-4CC8-93CE-80576DFE4B8C}"/>
                </a:ext>
              </a:extLst>
            </p:cNvPr>
            <p:cNvSpPr txBox="1"/>
            <p:nvPr/>
          </p:nvSpPr>
          <p:spPr>
            <a:xfrm>
              <a:off x="5157402" y="431256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C1EDBB-290D-84EE-6711-B3515614E2C6}"/>
                </a:ext>
              </a:extLst>
            </p:cNvPr>
            <p:cNvSpPr txBox="1"/>
            <p:nvPr/>
          </p:nvSpPr>
          <p:spPr>
            <a:xfrm>
              <a:off x="5157402" y="463718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6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3A75F3-3118-4489-81D7-8683CDE09A4E}"/>
              </a:ext>
            </a:extLst>
          </p:cNvPr>
          <p:cNvSpPr txBox="1"/>
          <p:nvPr/>
        </p:nvSpPr>
        <p:spPr>
          <a:xfrm>
            <a:off x="4039627" y="6031547"/>
            <a:ext cx="6253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2600" b="1" dirty="0"/>
              <a:t>h</a:t>
            </a:r>
            <a:r>
              <a:rPr lang="en-RS" sz="2600" b="1" baseline="-25000" dirty="0"/>
              <a:t>13    </a:t>
            </a:r>
            <a:r>
              <a:rPr lang="en-RS" sz="2600" b="1" dirty="0"/>
              <a:t>⃪   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1</a:t>
            </a:r>
            <a:r>
              <a:rPr lang="en-RS" sz="2600" b="1" dirty="0"/>
              <a:t>i</a:t>
            </a:r>
            <a:r>
              <a:rPr lang="en-RS" sz="2600" b="1" baseline="-25000" dirty="0"/>
              <a:t>1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2</a:t>
            </a:r>
            <a:r>
              <a:rPr lang="en-RS" sz="2600" b="1" dirty="0"/>
              <a:t>i</a:t>
            </a:r>
            <a:r>
              <a:rPr lang="en-RS" sz="2600" b="1" baseline="-25000" dirty="0"/>
              <a:t>2</a:t>
            </a:r>
            <a:r>
              <a:rPr lang="en-RS" sz="2600" b="1" dirty="0"/>
              <a:t> + ...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6</a:t>
            </a:r>
            <a:r>
              <a:rPr lang="en-RS" sz="2600" b="1" dirty="0"/>
              <a:t>i</a:t>
            </a:r>
            <a:r>
              <a:rPr lang="en-RS" sz="2600" b="1" baseline="-25000" dirty="0"/>
              <a:t>6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433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36DA-FA97-6A62-788B-C5C550C72428}"/>
              </a:ext>
            </a:extLst>
          </p:cNvPr>
          <p:cNvCxnSpPr>
            <a:cxnSpLocks/>
            <a:stCxn id="24" idx="7"/>
            <a:endCxn id="25" idx="2"/>
          </p:cNvCxnSpPr>
          <p:nvPr/>
        </p:nvCxnSpPr>
        <p:spPr>
          <a:xfrm flipV="1">
            <a:off x="6545825" y="2659161"/>
            <a:ext cx="620381" cy="1328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05F1093-9D68-9ABA-4BD8-74C068A7DA68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6628722" y="2659161"/>
            <a:ext cx="537484" cy="76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118E36-D228-0172-C35B-14F3CB6D78DD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6628722" y="2659161"/>
            <a:ext cx="537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Parametri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4E7144-4F24-1EBF-2C88-2BF0D0E352F9}"/>
              </a:ext>
            </a:extLst>
          </p:cNvPr>
          <p:cNvGrpSpPr/>
          <p:nvPr/>
        </p:nvGrpSpPr>
        <p:grpSpPr>
          <a:xfrm>
            <a:off x="6562278" y="2302948"/>
            <a:ext cx="364202" cy="1671732"/>
            <a:chOff x="5157402" y="1524730"/>
            <a:chExt cx="364202" cy="16717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51487C-BEF1-2661-EF24-A0EBC52FBB88}"/>
                </a:ext>
              </a:extLst>
            </p:cNvPr>
            <p:cNvSpPr txBox="1"/>
            <p:nvPr/>
          </p:nvSpPr>
          <p:spPr>
            <a:xfrm>
              <a:off x="5157402" y="152473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03024-D7E1-301C-F94D-DC0730AB47BB}"/>
                </a:ext>
              </a:extLst>
            </p:cNvPr>
            <p:cNvSpPr txBox="1"/>
            <p:nvPr/>
          </p:nvSpPr>
          <p:spPr>
            <a:xfrm>
              <a:off x="5157402" y="2191892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4C1A0-33E9-AA9A-8940-A43332AFF8CE}"/>
                </a:ext>
              </a:extLst>
            </p:cNvPr>
            <p:cNvSpPr txBox="1"/>
            <p:nvPr/>
          </p:nvSpPr>
          <p:spPr>
            <a:xfrm>
              <a:off x="5157402" y="290407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3A75F3-3118-4489-81D7-8683CDE09A4E}"/>
              </a:ext>
            </a:extLst>
          </p:cNvPr>
          <p:cNvSpPr txBox="1"/>
          <p:nvPr/>
        </p:nvSpPr>
        <p:spPr>
          <a:xfrm>
            <a:off x="4039627" y="6031547"/>
            <a:ext cx="6253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2600" b="1" dirty="0"/>
              <a:t>h</a:t>
            </a:r>
            <a:r>
              <a:rPr lang="en-RS" sz="2600" b="1" baseline="-25000" dirty="0"/>
              <a:t>21    </a:t>
            </a:r>
            <a:r>
              <a:rPr lang="en-RS" sz="2600" b="1" dirty="0"/>
              <a:t>⃪   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1</a:t>
            </a:r>
            <a:r>
              <a:rPr lang="en-RS" sz="2600" b="1" dirty="0"/>
              <a:t>h</a:t>
            </a:r>
            <a:r>
              <a:rPr lang="en-RS" sz="2600" b="1" baseline="-25000" dirty="0"/>
              <a:t>11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2</a:t>
            </a:r>
            <a:r>
              <a:rPr lang="en-RS" sz="2600" b="1" dirty="0"/>
              <a:t>h</a:t>
            </a:r>
            <a:r>
              <a:rPr lang="en-RS" sz="2600" b="1" baseline="-25000" dirty="0"/>
              <a:t>12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3</a:t>
            </a:r>
            <a:r>
              <a:rPr lang="en-RS" sz="2600" b="1" dirty="0"/>
              <a:t>h</a:t>
            </a:r>
            <a:r>
              <a:rPr lang="en-RS" sz="2600" b="1" baseline="-25000" dirty="0"/>
              <a:t>13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b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E3BA6D-CEED-95BC-9CEF-38C485416F74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2C12A43-28E7-B69C-063D-15D2CF3A9629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12B2CC-2074-F714-D2A6-5F93D0D12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EE73D9-D6B8-6F5B-9430-854462263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A2B97CC-9AD8-F5ED-3465-846C33267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9F9EBDB-02F1-0A29-30BC-BD8197497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34D8B02-FEC4-29FA-352A-3B535E9734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B369F48-F18A-8C5E-315C-B4782CDB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041795-5152-F224-05A6-8BD6EA9E8D7D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40C419-2E32-B180-BCB8-22F7EEE93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0E51E47-55B3-7814-780F-A8C03A424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654CB4C-8012-DC8D-8FD4-B8F1EDBA1E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41BFDED-176E-6B0B-F841-67AEA56751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C67C5C1-BCA1-2E0B-6DE7-75E3AC46A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874F20A-3E59-4BC7-FC0B-68281B2574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DCFAB10-26B8-7555-6CEE-3315F4FFE4FE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2AE1C0F-291D-8EA4-C172-4D5E36BFE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C84DFF-8096-824B-8235-9B1C886DC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C5FCCD-69BF-A3CD-A550-8D4AEE0F5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ACF563B-67D5-B13B-C684-E40FABF61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D1744A4-61A1-A411-83BC-2B6A2656C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567D1F5-4D84-62FB-BFF5-601E8646C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26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dečak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baca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E7DEB-A9D5-EE0A-ECA7-31F595F6CAEC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CA81DB-69B4-C7FF-1E50-EE803E83952C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359A9F-71A1-1A74-EBC4-121E2BB24503}"/>
              </a:ext>
            </a:extLst>
          </p:cNvPr>
          <p:cNvGrpSpPr/>
          <p:nvPr/>
        </p:nvGrpSpPr>
        <p:grpSpPr>
          <a:xfrm>
            <a:off x="9318850" y="1682553"/>
            <a:ext cx="2113193" cy="492443"/>
            <a:chOff x="9318850" y="16825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16825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loptu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19594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4054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vatra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topi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B830-E47D-6BED-17D1-7803B779DEB7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14666-365A-37E1-1C5B-5421A9CD9EB0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E0165-3C88-F2A5-E077-25254D245DD1}"/>
              </a:ext>
            </a:extLst>
          </p:cNvPr>
          <p:cNvGrpSpPr/>
          <p:nvPr/>
        </p:nvGrpSpPr>
        <p:grpSpPr>
          <a:xfrm>
            <a:off x="9318850" y="5225853"/>
            <a:ext cx="2113193" cy="492443"/>
            <a:chOff x="9318850" y="52258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52258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led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55027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12639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golman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brani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B830-E47D-6BED-17D1-7803B779DEB7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19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14666-365A-37E1-1C5B-5421A9CD9EB0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E0165-3C88-F2A5-E077-25254D245DD1}"/>
              </a:ext>
            </a:extLst>
          </p:cNvPr>
          <p:cNvGrpSpPr/>
          <p:nvPr/>
        </p:nvGrpSpPr>
        <p:grpSpPr>
          <a:xfrm>
            <a:off x="9360993" y="2821025"/>
            <a:ext cx="2113193" cy="492443"/>
            <a:chOff x="9318850" y="52258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52258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penal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55027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754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Uloga konteksta je ključna...</a:t>
            </a:r>
            <a:endParaRPr lang="e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B1B47-BBD6-2E56-E89B-765FDECC867C}"/>
              </a:ext>
            </a:extLst>
          </p:cNvPr>
          <p:cNvSpPr txBox="1"/>
          <p:nvPr/>
        </p:nvSpPr>
        <p:spPr>
          <a:xfrm>
            <a:off x="671513" y="1257300"/>
            <a:ext cx="1103693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sz="2600" dirty="0"/>
              <a:t>U školskoj sali mreža je već podignuta. Roditelji su na tribinama, devojčice </a:t>
            </a:r>
          </a:p>
          <a:p>
            <a:r>
              <a:rPr lang="en-RS" sz="2600" dirty="0"/>
              <a:t>su podeljene na navijače jednog ili drugog tima. Dečaci, naočiti, visoki, kakve </a:t>
            </a:r>
          </a:p>
          <a:p>
            <a:r>
              <a:rPr lang="en-RS" sz="2600" dirty="0"/>
              <a:t>odbojški sport zahteva, završavaju razgovore sa trenerima. Izlaze na teren, posle </a:t>
            </a:r>
          </a:p>
          <a:p>
            <a:r>
              <a:rPr lang="en-RS" sz="2600" dirty="0"/>
              <a:t>kratkog zagrevanja zauzimaju svoje pozicije. Meč počinje. Dečak baca </a:t>
            </a:r>
            <a:r>
              <a:rPr lang="en-RS" sz="2600" dirty="0">
                <a:sym typeface="Wingdings" pitchFamily="2" charset="2"/>
              </a:rPr>
              <a:t> </a:t>
            </a:r>
            <a:r>
              <a:rPr lang="en-RS" sz="2600" dirty="0">
                <a:solidFill>
                  <a:schemeClr val="bg1"/>
                </a:solidFill>
                <a:highlight>
                  <a:srgbClr val="FF0000"/>
                </a:highlight>
                <a:sym typeface="Wingdings" pitchFamily="2" charset="2"/>
              </a:rPr>
              <a:t>loptu</a:t>
            </a:r>
            <a:r>
              <a:rPr lang="en-RS" sz="2600" dirty="0">
                <a:sym typeface="Wingdings" pitchFamily="2" charset="2"/>
              </a:rPr>
              <a:t>...</a:t>
            </a:r>
            <a:endParaRPr lang="en-RS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AF992-B3DA-5131-DC7D-0BF3EF72A303}"/>
              </a:ext>
            </a:extLst>
          </p:cNvPr>
          <p:cNvSpPr txBox="1"/>
          <p:nvPr/>
        </p:nvSpPr>
        <p:spPr>
          <a:xfrm>
            <a:off x="671513" y="3347096"/>
            <a:ext cx="1151501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sz="2600" dirty="0"/>
              <a:t>Želite li da vam objasnim kako je razbijen taj prozor? Pa, bilo je to naše uobičajeno</a:t>
            </a:r>
          </a:p>
          <a:p>
            <a:r>
              <a:rPr lang="en-RS" sz="2600" dirty="0"/>
              <a:t>okupljanje u parkiću ispred zgrade posle škole. Neka deca su se igrala, mi ostali smo </a:t>
            </a:r>
          </a:p>
          <a:p>
            <a:r>
              <a:rPr lang="en-RS" sz="2600" dirty="0"/>
              <a:t>sedeli na klupici, i niko od nas to nije uradio! On se samo odnekud pojavio, ne </a:t>
            </a:r>
          </a:p>
          <a:p>
            <a:r>
              <a:rPr lang="en-RS" sz="2600" dirty="0"/>
              <a:t>znamo ga, nije iz našeg komšiluka taj dečak, i nejasno mi je uopšte zašto je to </a:t>
            </a:r>
          </a:p>
          <a:p>
            <a:r>
              <a:rPr lang="en-RS" sz="2600" dirty="0"/>
              <a:t>tako samo odjednom uradio. Gledam šta se dešava, on je samo mirno prošao </a:t>
            </a:r>
          </a:p>
          <a:p>
            <a:r>
              <a:rPr lang="en-RS" sz="2600" dirty="0"/>
              <a:t>kroz dvorište tu do ispod prozora, kao da se sagao po nešto, i imam šta da vidim </a:t>
            </a:r>
          </a:p>
          <a:p>
            <a:r>
              <a:rPr lang="en-RS" sz="2600" dirty="0"/>
              <a:t>sledeće: taj dečak baca </a:t>
            </a:r>
            <a:r>
              <a:rPr lang="en-RS" sz="2600" dirty="0">
                <a:sym typeface="Wingdings" pitchFamily="2" charset="2"/>
              </a:rPr>
              <a:t> </a:t>
            </a:r>
            <a:r>
              <a:rPr lang="en-RS" sz="2600" dirty="0">
                <a:solidFill>
                  <a:schemeClr val="bg1"/>
                </a:solidFill>
                <a:highlight>
                  <a:srgbClr val="FF0000"/>
                </a:highlight>
                <a:sym typeface="Wingdings" pitchFamily="2" charset="2"/>
              </a:rPr>
              <a:t>kamen</a:t>
            </a:r>
            <a:r>
              <a:rPr lang="en-RS" sz="2600" dirty="0">
                <a:sym typeface="Wingdings" pitchFamily="2" charset="2"/>
              </a:rPr>
              <a:t>...</a:t>
            </a:r>
            <a:endParaRPr lang="en-RS" sz="2600" dirty="0"/>
          </a:p>
        </p:txBody>
      </p:sp>
    </p:spTree>
    <p:extLst>
      <p:ext uri="{BB962C8B-B14F-4D97-AF65-F5344CB8AC3E}">
        <p14:creationId xmlns:p14="http://schemas.microsoft.com/office/powerpoint/2010/main" val="11498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876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</a:t>
            </a:r>
            <a:r>
              <a:rPr lang="en-RS" sz="4000" b="1" i="1" dirty="0"/>
              <a:t>kako..?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B1E67-BDE6-3A1D-7EDE-EE4CECBBBE2D}"/>
              </a:ext>
            </a:extLst>
          </p:cNvPr>
          <p:cNvSpPr txBox="1"/>
          <p:nvPr/>
        </p:nvSpPr>
        <p:spPr>
          <a:xfrm>
            <a:off x="449127" y="2808886"/>
            <a:ext cx="5701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S" sz="5000" b="1" dirty="0">
                <a:solidFill>
                  <a:schemeClr val="bg1"/>
                </a:solidFill>
                <a:highlight>
                  <a:srgbClr val="7030A0"/>
                </a:highlight>
              </a:rPr>
              <a:t>BACKPROPAGATION</a:t>
            </a:r>
          </a:p>
          <a:p>
            <a:r>
              <a:rPr lang="en-RS" sz="5000" b="1" dirty="0">
                <a:solidFill>
                  <a:schemeClr val="bg1"/>
                </a:solidFill>
                <a:highlight>
                  <a:srgbClr val="7030A0"/>
                </a:highlight>
              </a:rPr>
              <a:t>ALGORITHM!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6243B8-0042-7115-1878-EFB9022A9267}"/>
              </a:ext>
            </a:extLst>
          </p:cNvPr>
          <p:cNvGrpSpPr/>
          <p:nvPr/>
        </p:nvGrpSpPr>
        <p:grpSpPr>
          <a:xfrm>
            <a:off x="6686555" y="692084"/>
            <a:ext cx="4703984" cy="5864820"/>
            <a:chOff x="4614867" y="489851"/>
            <a:chExt cx="4703984" cy="58648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D98D82-2F7B-4E37-1F81-9741B36AE388}"/>
                </a:ext>
              </a:extLst>
            </p:cNvPr>
            <p:cNvGrpSpPr/>
            <p:nvPr/>
          </p:nvGrpSpPr>
          <p:grpSpPr>
            <a:xfrm>
              <a:off x="4614867" y="1235088"/>
              <a:ext cx="566056" cy="4374346"/>
              <a:chOff x="4057651" y="1217002"/>
              <a:chExt cx="566056" cy="437434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4B4687-8C10-A078-EF9F-718A1CB8DEB2}"/>
                  </a:ext>
                </a:extLst>
              </p:cNvPr>
              <p:cNvSpPr/>
              <p:nvPr/>
            </p:nvSpPr>
            <p:spPr>
              <a:xfrm>
                <a:off x="4057651" y="1217002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1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C0C204-3DB0-1102-A948-B9A70176BB5C}"/>
                  </a:ext>
                </a:extLst>
              </p:cNvPr>
              <p:cNvSpPr/>
              <p:nvPr/>
            </p:nvSpPr>
            <p:spPr>
              <a:xfrm>
                <a:off x="4057651" y="198010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E93B906-C7A7-4F23-D88F-01A45C867CCE}"/>
                  </a:ext>
                </a:extLst>
              </p:cNvPr>
              <p:cNvSpPr/>
              <p:nvPr/>
            </p:nvSpPr>
            <p:spPr>
              <a:xfrm>
                <a:off x="4057651" y="274320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51E4F15-93E8-0B35-31C1-B42C3878CAFE}"/>
                  </a:ext>
                </a:extLst>
              </p:cNvPr>
              <p:cNvSpPr/>
              <p:nvPr/>
            </p:nvSpPr>
            <p:spPr>
              <a:xfrm>
                <a:off x="4057651" y="350629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04275F5-3BA0-B7D7-57F1-4C779847B4F5}"/>
                  </a:ext>
                </a:extLst>
              </p:cNvPr>
              <p:cNvSpPr/>
              <p:nvPr/>
            </p:nvSpPr>
            <p:spPr>
              <a:xfrm>
                <a:off x="4057651" y="4269398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D079ADE-943A-850F-B61F-B05C9DCB3F84}"/>
                  </a:ext>
                </a:extLst>
              </p:cNvPr>
              <p:cNvSpPr/>
              <p:nvPr/>
            </p:nvSpPr>
            <p:spPr>
              <a:xfrm>
                <a:off x="4057651" y="503249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6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8F4CB3-329B-F60C-7CB6-87DE071700C5}"/>
                </a:ext>
              </a:extLst>
            </p:cNvPr>
            <p:cNvGrpSpPr/>
            <p:nvPr/>
          </p:nvGrpSpPr>
          <p:grpSpPr>
            <a:xfrm>
              <a:off x="6062666" y="2379735"/>
              <a:ext cx="1669596" cy="2085049"/>
              <a:chOff x="5493206" y="2536371"/>
              <a:chExt cx="1669596" cy="208504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B1DE25B-0209-AEA4-F777-D3100B8F51DE}"/>
                  </a:ext>
                </a:extLst>
              </p:cNvPr>
              <p:cNvSpPr/>
              <p:nvPr/>
            </p:nvSpPr>
            <p:spPr>
              <a:xfrm>
                <a:off x="5493206" y="253637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11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A0B150-B6F5-0639-C262-C749D087781C}"/>
                  </a:ext>
                </a:extLst>
              </p:cNvPr>
              <p:cNvSpPr/>
              <p:nvPr/>
            </p:nvSpPr>
            <p:spPr>
              <a:xfrm>
                <a:off x="5493206" y="32994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12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BFABDC8-1C27-0153-2A9F-7DED3DE5288C}"/>
                  </a:ext>
                </a:extLst>
              </p:cNvPr>
              <p:cNvSpPr/>
              <p:nvPr/>
            </p:nvSpPr>
            <p:spPr>
              <a:xfrm>
                <a:off x="5493206" y="406256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D771B30-2317-5EB5-F61B-98910D496C62}"/>
                  </a:ext>
                </a:extLst>
              </p:cNvPr>
              <p:cNvSpPr/>
              <p:nvPr/>
            </p:nvSpPr>
            <p:spPr>
              <a:xfrm>
                <a:off x="6596746" y="253637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21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27FBE9A-1732-D870-7385-7CF2CCC8BB6D}"/>
                  </a:ext>
                </a:extLst>
              </p:cNvPr>
              <p:cNvSpPr/>
              <p:nvPr/>
            </p:nvSpPr>
            <p:spPr>
              <a:xfrm>
                <a:off x="6596746" y="32994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22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7AA5E5E-9108-2333-EAE7-55C7D1647235}"/>
                  </a:ext>
                </a:extLst>
              </p:cNvPr>
              <p:cNvSpPr/>
              <p:nvPr/>
            </p:nvSpPr>
            <p:spPr>
              <a:xfrm>
                <a:off x="6596746" y="406256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23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1FFE781-EC3E-0BAA-20AA-824EBAA44AC2}"/>
                </a:ext>
              </a:extLst>
            </p:cNvPr>
            <p:cNvGrpSpPr/>
            <p:nvPr/>
          </p:nvGrpSpPr>
          <p:grpSpPr>
            <a:xfrm>
              <a:off x="8676594" y="489851"/>
              <a:ext cx="642257" cy="5864820"/>
              <a:chOff x="8490857" y="718457"/>
              <a:chExt cx="642257" cy="58648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EDCD2A-F629-3926-E8EE-654B1C23D14E}"/>
                  </a:ext>
                </a:extLst>
              </p:cNvPr>
              <p:cNvSpPr/>
              <p:nvPr/>
            </p:nvSpPr>
            <p:spPr>
              <a:xfrm>
                <a:off x="8490858" y="71845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1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C6E03A-69A8-8B6E-9E66-546252A258FC}"/>
                  </a:ext>
                </a:extLst>
              </p:cNvPr>
              <p:cNvSpPr/>
              <p:nvPr/>
            </p:nvSpPr>
            <p:spPr>
              <a:xfrm>
                <a:off x="8490857" y="129483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2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65771FF-8A71-3DDF-6C36-59F872595907}"/>
                  </a:ext>
                </a:extLst>
              </p:cNvPr>
              <p:cNvSpPr/>
              <p:nvPr/>
            </p:nvSpPr>
            <p:spPr>
              <a:xfrm>
                <a:off x="8490857" y="187121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0</a:t>
                </a:r>
                <a:r>
                  <a:rPr lang="en-RS" sz="1300" b="1" baseline="-25000" dirty="0"/>
                  <a:t>3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0419B38-80D8-AE7A-9485-E188BF5ED596}"/>
                  </a:ext>
                </a:extLst>
              </p:cNvPr>
              <p:cNvSpPr/>
              <p:nvPr/>
            </p:nvSpPr>
            <p:spPr>
              <a:xfrm>
                <a:off x="8490858" y="244759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4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E190483-DDAE-81F2-1B2D-9F26068BE3A4}"/>
                  </a:ext>
                </a:extLst>
              </p:cNvPr>
              <p:cNvSpPr/>
              <p:nvPr/>
            </p:nvSpPr>
            <p:spPr>
              <a:xfrm>
                <a:off x="8490857" y="302397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0</a:t>
                </a:r>
                <a:r>
                  <a:rPr lang="en-RS" sz="1300" b="1" baseline="-25000" dirty="0"/>
                  <a:t>5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D1E41A-1F63-B23E-482A-546CF3EF6338}"/>
                  </a:ext>
                </a:extLst>
              </p:cNvPr>
              <p:cNvSpPr/>
              <p:nvPr/>
            </p:nvSpPr>
            <p:spPr>
              <a:xfrm>
                <a:off x="8490857" y="360035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6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B7C269F-53D1-C75F-5459-9D25DDBC4054}"/>
                  </a:ext>
                </a:extLst>
              </p:cNvPr>
              <p:cNvSpPr/>
              <p:nvPr/>
            </p:nvSpPr>
            <p:spPr>
              <a:xfrm>
                <a:off x="8567058" y="48465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br>
                  <a:rPr lang="en-RS" sz="1300" b="1" dirty="0"/>
                </a:br>
                <a:r>
                  <a:rPr lang="en-RS" sz="1300" b="1" baseline="-25000" dirty="0"/>
                  <a:t>n-2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3D45A61-E9E0-BE86-C4FA-7F72632F8E3F}"/>
                  </a:ext>
                </a:extLst>
              </p:cNvPr>
              <p:cNvSpPr/>
              <p:nvPr/>
            </p:nvSpPr>
            <p:spPr>
              <a:xfrm>
                <a:off x="8567057" y="5435498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br>
                  <a:rPr lang="en-RS" sz="1300" b="1" dirty="0"/>
                </a:br>
                <a:r>
                  <a:rPr lang="en-RS" sz="1300" b="1" baseline="-25000" dirty="0"/>
                  <a:t>n-1</a:t>
                </a:r>
              </a:p>
              <a:p>
                <a:pPr algn="ctr"/>
                <a:endParaRPr lang="en-RS" sz="900" b="1" baseline="-25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8C7FA45-BEE2-1562-60F7-0B8FF0B679EE}"/>
                  </a:ext>
                </a:extLst>
              </p:cNvPr>
              <p:cNvSpPr/>
              <p:nvPr/>
            </p:nvSpPr>
            <p:spPr>
              <a:xfrm>
                <a:off x="8567057" y="6024426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8BA3A3A-43FE-A70D-65B4-1FD81B1FFDBB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2347"/>
              <a:chOff x="5098026" y="1712097"/>
              <a:chExt cx="964640" cy="342234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71CFB25-48FB-0FCC-18D8-E88E13678BCF}"/>
                  </a:ext>
                </a:extLst>
              </p:cNvPr>
              <p:cNvGrpSpPr/>
              <p:nvPr/>
            </p:nvGrpSpPr>
            <p:grpSpPr>
              <a:xfrm>
                <a:off x="5098026" y="1712097"/>
                <a:ext cx="964640" cy="3420328"/>
                <a:chOff x="4478538" y="1700594"/>
                <a:chExt cx="964640" cy="3420328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7DE2F66-6AB3-3CDF-A7F8-730EC113B46B}"/>
                    </a:ext>
                  </a:extLst>
                </p:cNvPr>
                <p:cNvCxnSpPr>
                  <a:cxnSpLocks/>
                  <a:stCxn id="37" idx="5"/>
                  <a:endCxn id="49" idx="2"/>
                </p:cNvCxnSpPr>
                <p:nvPr/>
              </p:nvCxnSpPr>
              <p:spPr>
                <a:xfrm>
                  <a:off x="4478538" y="1700594"/>
                  <a:ext cx="964640" cy="9470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7FBCD80E-8680-8063-053F-B7DD41EB321F}"/>
                    </a:ext>
                  </a:extLst>
                </p:cNvPr>
                <p:cNvCxnSpPr>
                  <a:cxnSpLocks/>
                  <a:stCxn id="38" idx="6"/>
                  <a:endCxn id="49" idx="2"/>
                </p:cNvCxnSpPr>
                <p:nvPr/>
              </p:nvCxnSpPr>
              <p:spPr>
                <a:xfrm>
                  <a:off x="4561435" y="2266110"/>
                  <a:ext cx="881743" cy="3815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331D447-B8CF-FDC2-0DD5-E19C97660DA1}"/>
                    </a:ext>
                  </a:extLst>
                </p:cNvPr>
                <p:cNvCxnSpPr>
                  <a:cxnSpLocks/>
                  <a:stCxn id="42" idx="6"/>
                  <a:endCxn id="49" idx="2"/>
                </p:cNvCxnSpPr>
                <p:nvPr/>
              </p:nvCxnSpPr>
              <p:spPr>
                <a:xfrm flipV="1">
                  <a:off x="4561435" y="2647658"/>
                  <a:ext cx="881743" cy="381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CEEF736-8FF8-152F-BDE1-431673C23F2C}"/>
                    </a:ext>
                  </a:extLst>
                </p:cNvPr>
                <p:cNvCxnSpPr>
                  <a:cxnSpLocks/>
                  <a:stCxn id="43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29BEFD9-2E88-61A3-C0A2-806DCE2A01C7}"/>
                    </a:ext>
                  </a:extLst>
                </p:cNvPr>
                <p:cNvCxnSpPr>
                  <a:cxnSpLocks/>
                  <a:stCxn id="44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1710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D236927-3409-B473-490C-83E94E967DD8}"/>
                    </a:ext>
                  </a:extLst>
                </p:cNvPr>
                <p:cNvCxnSpPr>
                  <a:cxnSpLocks/>
                  <a:stCxn id="45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24732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5D733F1-C0FE-F66A-D2E5-471A510B50E3}"/>
                  </a:ext>
                </a:extLst>
              </p:cNvPr>
              <p:cNvGrpSpPr/>
              <p:nvPr/>
            </p:nvGrpSpPr>
            <p:grpSpPr>
              <a:xfrm flipV="1">
                <a:off x="5099850" y="1714116"/>
                <a:ext cx="952396" cy="3420328"/>
                <a:chOff x="4540810" y="1940703"/>
                <a:chExt cx="952396" cy="3420328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E36FF2D-59F3-B985-C6FE-5B1E194F2C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0810" y="1940703"/>
                  <a:ext cx="952396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37C5AB4-83C6-C8F9-3FA8-E1EA3120C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3707" y="2506219"/>
                  <a:ext cx="869499" cy="3815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C0AF250-4556-3747-D2BF-69BA89AA9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3707" y="2887769"/>
                  <a:ext cx="869499" cy="3815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88C70AA-2B84-08B1-5F72-7F70A7B32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9470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C98A423-4407-12D6-5F5A-2ECE43CA6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17101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B36275E-0B72-8E1C-52FA-7B0621BAF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24732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FB2CFD0-81F7-F5FA-EE57-E274F1F0EA95}"/>
                  </a:ext>
                </a:extLst>
              </p:cNvPr>
              <p:cNvGrpSpPr/>
              <p:nvPr/>
            </p:nvGrpSpPr>
            <p:grpSpPr>
              <a:xfrm>
                <a:off x="5098026" y="1712097"/>
                <a:ext cx="964640" cy="3420328"/>
                <a:chOff x="4482566" y="1712097"/>
                <a:chExt cx="964640" cy="3420328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B00A90D3-91D7-B963-980F-E37D403F8595}"/>
                    </a:ext>
                  </a:extLst>
                </p:cNvPr>
                <p:cNvCxnSpPr>
                  <a:cxnSpLocks/>
                  <a:stCxn id="37" idx="5"/>
                  <a:endCxn id="50" idx="2"/>
                </p:cNvCxnSpPr>
                <p:nvPr/>
              </p:nvCxnSpPr>
              <p:spPr>
                <a:xfrm>
                  <a:off x="4482566" y="1712097"/>
                  <a:ext cx="964640" cy="17101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E20717-B323-2B9D-CFAB-1E4F78DB5915}"/>
                    </a:ext>
                  </a:extLst>
                </p:cNvPr>
                <p:cNvCxnSpPr>
                  <a:cxnSpLocks/>
                  <a:stCxn id="38" idx="6"/>
                  <a:endCxn id="50" idx="2"/>
                </p:cNvCxnSpPr>
                <p:nvPr/>
              </p:nvCxnSpPr>
              <p:spPr>
                <a:xfrm>
                  <a:off x="4565463" y="2277613"/>
                  <a:ext cx="881743" cy="11446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0749CE5-0EE8-2C58-6575-B5D4B48688E8}"/>
                    </a:ext>
                  </a:extLst>
                </p:cNvPr>
                <p:cNvCxnSpPr>
                  <a:cxnSpLocks/>
                  <a:stCxn id="42" idx="6"/>
                  <a:endCxn id="50" idx="2"/>
                </p:cNvCxnSpPr>
                <p:nvPr/>
              </p:nvCxnSpPr>
              <p:spPr>
                <a:xfrm>
                  <a:off x="4565463" y="3040712"/>
                  <a:ext cx="881743" cy="3815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E85B89B4-767F-984D-534D-0390BAECC53B}"/>
                    </a:ext>
                  </a:extLst>
                </p:cNvPr>
                <p:cNvCxnSpPr>
                  <a:cxnSpLocks/>
                  <a:stCxn id="43" idx="6"/>
                  <a:endCxn id="50" idx="2"/>
                </p:cNvCxnSpPr>
                <p:nvPr/>
              </p:nvCxnSpPr>
              <p:spPr>
                <a:xfrm flipV="1">
                  <a:off x="4565463" y="3422260"/>
                  <a:ext cx="881743" cy="381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DBF832F-2093-7728-1015-6F32422B7159}"/>
                    </a:ext>
                  </a:extLst>
                </p:cNvPr>
                <p:cNvCxnSpPr>
                  <a:cxnSpLocks/>
                  <a:stCxn id="44" idx="7"/>
                  <a:endCxn id="50" idx="2"/>
                </p:cNvCxnSpPr>
                <p:nvPr/>
              </p:nvCxnSpPr>
              <p:spPr>
                <a:xfrm flipV="1">
                  <a:off x="4482566" y="3422260"/>
                  <a:ext cx="964640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7BCF70-A8BB-9096-155D-3133C35D0CB9}"/>
                    </a:ext>
                  </a:extLst>
                </p:cNvPr>
                <p:cNvCxnSpPr>
                  <a:cxnSpLocks/>
                  <a:stCxn id="45" idx="7"/>
                  <a:endCxn id="50" idx="2"/>
                </p:cNvCxnSpPr>
                <p:nvPr/>
              </p:nvCxnSpPr>
              <p:spPr>
                <a:xfrm flipV="1">
                  <a:off x="4482566" y="3422260"/>
                  <a:ext cx="964640" cy="1710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F93C06A-88EA-C18B-1DF3-60B8077F65A8}"/>
                </a:ext>
              </a:extLst>
            </p:cNvPr>
            <p:cNvGrpSpPr/>
            <p:nvPr/>
          </p:nvGrpSpPr>
          <p:grpSpPr>
            <a:xfrm>
              <a:off x="6628722" y="2659161"/>
              <a:ext cx="537484" cy="1526198"/>
              <a:chOff x="6628722" y="2659161"/>
              <a:chExt cx="537484" cy="1526198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6C5A7A1-74C7-467C-C02B-59EAE4955781}"/>
                  </a:ext>
                </a:extLst>
              </p:cNvPr>
              <p:cNvCxnSpPr>
                <a:stCxn id="49" idx="6"/>
                <a:endCxn id="53" idx="2"/>
              </p:cNvCxnSpPr>
              <p:nvPr/>
            </p:nvCxnSpPr>
            <p:spPr>
              <a:xfrm>
                <a:off x="6628722" y="2659161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C3C003A-061B-6139-485C-65AED3907AE3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6628722" y="2659161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2849883-1648-D852-82C8-E9D13E906C94}"/>
                  </a:ext>
                </a:extLst>
              </p:cNvPr>
              <p:cNvCxnSpPr>
                <a:cxnSpLocks/>
                <a:stCxn id="49" idx="6"/>
                <a:endCxn id="56" idx="2"/>
              </p:cNvCxnSpPr>
              <p:nvPr/>
            </p:nvCxnSpPr>
            <p:spPr>
              <a:xfrm>
                <a:off x="6628722" y="2659161"/>
                <a:ext cx="537484" cy="152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2DB021C-8078-39D5-E2FC-7F3C22FD2376}"/>
                  </a:ext>
                </a:extLst>
              </p:cNvPr>
              <p:cNvCxnSpPr>
                <a:cxnSpLocks/>
                <a:stCxn id="50" idx="6"/>
                <a:endCxn id="53" idx="2"/>
              </p:cNvCxnSpPr>
              <p:nvPr/>
            </p:nvCxnSpPr>
            <p:spPr>
              <a:xfrm flipV="1">
                <a:off x="6628722" y="2659161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3F1D607-3228-D39D-6DDB-B75715B7B28A}"/>
                  </a:ext>
                </a:extLst>
              </p:cNvPr>
              <p:cNvCxnSpPr>
                <a:cxnSpLocks/>
                <a:stCxn id="50" idx="6"/>
                <a:endCxn id="55" idx="2"/>
              </p:cNvCxnSpPr>
              <p:nvPr/>
            </p:nvCxnSpPr>
            <p:spPr>
              <a:xfrm>
                <a:off x="6628722" y="3422260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FF4E31A-5E38-28A4-F999-838321099FAD}"/>
                  </a:ext>
                </a:extLst>
              </p:cNvPr>
              <p:cNvCxnSpPr>
                <a:cxnSpLocks/>
                <a:stCxn id="50" idx="6"/>
                <a:endCxn id="56" idx="2"/>
              </p:cNvCxnSpPr>
              <p:nvPr/>
            </p:nvCxnSpPr>
            <p:spPr>
              <a:xfrm>
                <a:off x="6628722" y="3422260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87C7AB-5D83-4D8B-8871-D95CBF0B0A3D}"/>
                  </a:ext>
                </a:extLst>
              </p:cNvPr>
              <p:cNvCxnSpPr>
                <a:cxnSpLocks/>
                <a:stCxn id="52" idx="6"/>
                <a:endCxn id="56" idx="2"/>
              </p:cNvCxnSpPr>
              <p:nvPr/>
            </p:nvCxnSpPr>
            <p:spPr>
              <a:xfrm>
                <a:off x="6628722" y="4185359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C1DDC87-7B58-7F91-6E22-4D6F69DA7EE1}"/>
                  </a:ext>
                </a:extLst>
              </p:cNvPr>
              <p:cNvCxnSpPr>
                <a:cxnSpLocks/>
                <a:stCxn id="52" idx="6"/>
                <a:endCxn id="55" idx="2"/>
              </p:cNvCxnSpPr>
              <p:nvPr/>
            </p:nvCxnSpPr>
            <p:spPr>
              <a:xfrm flipV="1">
                <a:off x="6628722" y="3422260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9306EB2-7819-E31A-303D-B183631CB13D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>
              <a:xfrm flipV="1">
                <a:off x="6628722" y="2659161"/>
                <a:ext cx="537484" cy="152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A4DE8F5-B6B0-E0D7-E510-553778DDFCD3}"/>
                </a:ext>
              </a:extLst>
            </p:cNvPr>
            <p:cNvGrpSpPr/>
            <p:nvPr/>
          </p:nvGrpSpPr>
          <p:grpSpPr>
            <a:xfrm>
              <a:off x="7646965" y="761727"/>
              <a:ext cx="1186327" cy="5305969"/>
              <a:chOff x="7649365" y="769277"/>
              <a:chExt cx="1186327" cy="5305969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06A47A4-0342-316E-759D-5F019FE2D811}"/>
                  </a:ext>
                </a:extLst>
              </p:cNvPr>
              <p:cNvCxnSpPr>
                <a:stCxn id="53" idx="7"/>
                <a:endCxn id="59" idx="2"/>
              </p:cNvCxnSpPr>
              <p:nvPr/>
            </p:nvCxnSpPr>
            <p:spPr>
              <a:xfrm flipV="1">
                <a:off x="7649365" y="769277"/>
                <a:ext cx="1027230" cy="16923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44E6723-846D-5ECD-1B02-D038DC4A5764}"/>
                  </a:ext>
                </a:extLst>
              </p:cNvPr>
              <p:cNvCxnSpPr>
                <a:cxnSpLocks/>
                <a:stCxn id="53" idx="7"/>
                <a:endCxn id="60" idx="2"/>
              </p:cNvCxnSpPr>
              <p:nvPr/>
            </p:nvCxnSpPr>
            <p:spPr>
              <a:xfrm flipV="1">
                <a:off x="7649365" y="1345657"/>
                <a:ext cx="1027229" cy="11159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1CD4A99-098B-A666-9C65-883C2E86FB55}"/>
                  </a:ext>
                </a:extLst>
              </p:cNvPr>
              <p:cNvCxnSpPr>
                <a:cxnSpLocks/>
                <a:stCxn id="53" idx="7"/>
                <a:endCxn id="61" idx="2"/>
              </p:cNvCxnSpPr>
              <p:nvPr/>
            </p:nvCxnSpPr>
            <p:spPr>
              <a:xfrm flipV="1">
                <a:off x="7649365" y="1922037"/>
                <a:ext cx="1027229" cy="5395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9531D47-067C-B3C3-0096-88617CA244ED}"/>
                  </a:ext>
                </a:extLst>
              </p:cNvPr>
              <p:cNvCxnSpPr>
                <a:cxnSpLocks/>
                <a:stCxn id="53" idx="6"/>
                <a:endCxn id="62" idx="2"/>
              </p:cNvCxnSpPr>
              <p:nvPr/>
            </p:nvCxnSpPr>
            <p:spPr>
              <a:xfrm flipV="1">
                <a:off x="7732262" y="2498417"/>
                <a:ext cx="944333" cy="1607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0BED8F8-580F-2AB3-0B43-B327D154AF27}"/>
                  </a:ext>
                </a:extLst>
              </p:cNvPr>
              <p:cNvCxnSpPr>
                <a:cxnSpLocks/>
                <a:stCxn id="53" idx="6"/>
                <a:endCxn id="64" idx="2"/>
              </p:cNvCxnSpPr>
              <p:nvPr/>
            </p:nvCxnSpPr>
            <p:spPr>
              <a:xfrm>
                <a:off x="7732262" y="2659161"/>
                <a:ext cx="944332" cy="4156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ECD278-E475-5154-AC0A-7129A115CE70}"/>
                  </a:ext>
                </a:extLst>
              </p:cNvPr>
              <p:cNvCxnSpPr>
                <a:cxnSpLocks/>
                <a:stCxn id="53" idx="6"/>
                <a:endCxn id="65" idx="2"/>
              </p:cNvCxnSpPr>
              <p:nvPr/>
            </p:nvCxnSpPr>
            <p:spPr>
              <a:xfrm>
                <a:off x="7732262" y="2659161"/>
                <a:ext cx="944332" cy="9920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61DAD8F-ED80-1582-34F0-1105D55D4EDE}"/>
                  </a:ext>
                </a:extLst>
              </p:cNvPr>
              <p:cNvCxnSpPr>
                <a:cxnSpLocks/>
                <a:stCxn id="53" idx="6"/>
                <a:endCxn id="74" idx="1"/>
              </p:cNvCxnSpPr>
              <p:nvPr/>
            </p:nvCxnSpPr>
            <p:spPr>
              <a:xfrm>
                <a:off x="7732262" y="2659161"/>
                <a:ext cx="1103430" cy="20406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FDC32BD-520B-5784-3510-BCF9DBED0356}"/>
                  </a:ext>
                </a:extLst>
              </p:cNvPr>
              <p:cNvCxnSpPr>
                <a:cxnSpLocks/>
                <a:stCxn id="53" idx="5"/>
                <a:endCxn id="76" idx="1"/>
              </p:cNvCxnSpPr>
              <p:nvPr/>
            </p:nvCxnSpPr>
            <p:spPr>
              <a:xfrm>
                <a:off x="7649365" y="2856744"/>
                <a:ext cx="1186326" cy="2431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CCAB8D-453E-6078-BE9B-73492344AD5C}"/>
                  </a:ext>
                </a:extLst>
              </p:cNvPr>
              <p:cNvCxnSpPr>
                <a:cxnSpLocks/>
                <a:stCxn id="53" idx="5"/>
                <a:endCxn id="78" idx="2"/>
              </p:cNvCxnSpPr>
              <p:nvPr/>
            </p:nvCxnSpPr>
            <p:spPr>
              <a:xfrm>
                <a:off x="7649365" y="2856744"/>
                <a:ext cx="1103429" cy="32185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946A9F6-C288-A575-3D09-845A676C4417}"/>
                </a:ext>
              </a:extLst>
            </p:cNvPr>
            <p:cNvGrpSpPr/>
            <p:nvPr/>
          </p:nvGrpSpPr>
          <p:grpSpPr>
            <a:xfrm>
              <a:off x="7649365" y="871538"/>
              <a:ext cx="1186327" cy="5203708"/>
              <a:chOff x="7649365" y="871538"/>
              <a:chExt cx="1186327" cy="5203708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DE144D2-33F5-221A-3248-C60375ACCE0F}"/>
                  </a:ext>
                </a:extLst>
              </p:cNvPr>
              <p:cNvCxnSpPr>
                <a:stCxn id="55" idx="7"/>
              </p:cNvCxnSpPr>
              <p:nvPr/>
            </p:nvCxnSpPr>
            <p:spPr>
              <a:xfrm flipV="1">
                <a:off x="7649365" y="871538"/>
                <a:ext cx="1027229" cy="2353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FE89C39-890C-256E-E049-6791FDE10A6B}"/>
                  </a:ext>
                </a:extLst>
              </p:cNvPr>
              <p:cNvCxnSpPr>
                <a:cxnSpLocks/>
                <a:stCxn id="55" idx="7"/>
                <a:endCxn id="60" idx="2"/>
              </p:cNvCxnSpPr>
              <p:nvPr/>
            </p:nvCxnSpPr>
            <p:spPr>
              <a:xfrm flipV="1">
                <a:off x="7649365" y="1345657"/>
                <a:ext cx="1027229" cy="1879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07EF4BB-AA07-2021-B9C6-561AE50BEAFA}"/>
                  </a:ext>
                </a:extLst>
              </p:cNvPr>
              <p:cNvCxnSpPr>
                <a:cxnSpLocks/>
                <a:stCxn id="55" idx="7"/>
                <a:endCxn id="61" idx="2"/>
              </p:cNvCxnSpPr>
              <p:nvPr/>
            </p:nvCxnSpPr>
            <p:spPr>
              <a:xfrm flipV="1">
                <a:off x="7649365" y="1922037"/>
                <a:ext cx="1027229" cy="1302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BF3278A-42B3-0EF3-C219-2DF3D72B9505}"/>
                  </a:ext>
                </a:extLst>
              </p:cNvPr>
              <p:cNvCxnSpPr>
                <a:cxnSpLocks/>
                <a:stCxn id="55" idx="6"/>
                <a:endCxn id="62" idx="2"/>
              </p:cNvCxnSpPr>
              <p:nvPr/>
            </p:nvCxnSpPr>
            <p:spPr>
              <a:xfrm flipV="1">
                <a:off x="7732262" y="2498417"/>
                <a:ext cx="944333" cy="923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CFE8EF7-9F8B-BB2C-3A70-33A1135B39F4}"/>
                  </a:ext>
                </a:extLst>
              </p:cNvPr>
              <p:cNvCxnSpPr>
                <a:cxnSpLocks/>
                <a:stCxn id="55" idx="6"/>
                <a:endCxn id="64" idx="2"/>
              </p:cNvCxnSpPr>
              <p:nvPr/>
            </p:nvCxnSpPr>
            <p:spPr>
              <a:xfrm flipV="1">
                <a:off x="7732262" y="3074797"/>
                <a:ext cx="944332" cy="347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DCC457B-291C-6D05-DCE8-6D37BAD49EF6}"/>
                  </a:ext>
                </a:extLst>
              </p:cNvPr>
              <p:cNvCxnSpPr>
                <a:cxnSpLocks/>
                <a:stCxn id="55" idx="6"/>
                <a:endCxn id="65" idx="2"/>
              </p:cNvCxnSpPr>
              <p:nvPr/>
            </p:nvCxnSpPr>
            <p:spPr>
              <a:xfrm>
                <a:off x="7732262" y="3422260"/>
                <a:ext cx="944332" cy="2289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804C78-61C3-A4F4-CD5C-C58B675C321A}"/>
                  </a:ext>
                </a:extLst>
              </p:cNvPr>
              <p:cNvCxnSpPr>
                <a:cxnSpLocks/>
                <a:stCxn id="55" idx="5"/>
                <a:endCxn id="74" idx="1"/>
              </p:cNvCxnSpPr>
              <p:nvPr/>
            </p:nvCxnSpPr>
            <p:spPr>
              <a:xfrm>
                <a:off x="7649365" y="3619843"/>
                <a:ext cx="1186327" cy="10799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26CA777-4177-8E19-C519-56F50B299C01}"/>
                  </a:ext>
                </a:extLst>
              </p:cNvPr>
              <p:cNvCxnSpPr>
                <a:cxnSpLocks/>
                <a:stCxn id="55" idx="5"/>
                <a:endCxn id="76" idx="1"/>
              </p:cNvCxnSpPr>
              <p:nvPr/>
            </p:nvCxnSpPr>
            <p:spPr>
              <a:xfrm>
                <a:off x="7649365" y="3619843"/>
                <a:ext cx="1186326" cy="1668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C16C68-8F71-08EF-D26D-D1548F6E762D}"/>
                  </a:ext>
                </a:extLst>
              </p:cNvPr>
              <p:cNvCxnSpPr>
                <a:cxnSpLocks/>
                <a:stCxn id="55" idx="5"/>
                <a:endCxn id="78" idx="2"/>
              </p:cNvCxnSpPr>
              <p:nvPr/>
            </p:nvCxnSpPr>
            <p:spPr>
              <a:xfrm>
                <a:off x="7649365" y="3619843"/>
                <a:ext cx="1103429" cy="2455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4B241C35-D801-A74A-4201-3DC0B072AABA}"/>
              </a:ext>
            </a:extLst>
          </p:cNvPr>
          <p:cNvSpPr/>
          <p:nvPr/>
        </p:nvSpPr>
        <p:spPr>
          <a:xfrm>
            <a:off x="7890099" y="975923"/>
            <a:ext cx="1872343" cy="1592929"/>
          </a:xfrm>
          <a:prstGeom prst="rightArrow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3F3CFC9-ABFD-4663-E4B2-FE4171523865}"/>
              </a:ext>
            </a:extLst>
          </p:cNvPr>
          <p:cNvSpPr/>
          <p:nvPr/>
        </p:nvSpPr>
        <p:spPr>
          <a:xfrm flipH="1">
            <a:off x="7757722" y="4965163"/>
            <a:ext cx="1872343" cy="1592929"/>
          </a:xfrm>
          <a:prstGeom prst="rightArrow">
            <a:avLst/>
          </a:prstGeom>
          <a:solidFill>
            <a:srgbClr val="FF0000">
              <a:alpha val="6883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8490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E3DB3-FF63-630A-F781-95223D803CFA}"/>
              </a:ext>
            </a:extLst>
          </p:cNvPr>
          <p:cNvSpPr txBox="1"/>
          <p:nvPr/>
        </p:nvSpPr>
        <p:spPr>
          <a:xfrm>
            <a:off x="464710" y="909626"/>
            <a:ext cx="1132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>
                <a:solidFill>
                  <a:schemeClr val="accent2"/>
                </a:solidFill>
              </a:rPr>
              <a:t>Predikcija</a:t>
            </a:r>
            <a:r>
              <a:rPr lang="en-RS" sz="3600" b="1" dirty="0"/>
              <a:t>: svaka strelica ("konekcija") je parametar...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9EACA-DA40-78A4-8CBA-57EC6395517E}"/>
              </a:ext>
            </a:extLst>
          </p:cNvPr>
          <p:cNvSpPr txBox="1"/>
          <p:nvPr/>
        </p:nvSpPr>
        <p:spPr>
          <a:xfrm>
            <a:off x="464710" y="1818632"/>
            <a:ext cx="1132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Malo konekcija → </a:t>
            </a:r>
            <a:r>
              <a:rPr lang="en-RS" sz="3600" b="1" dirty="0">
                <a:sym typeface="Wingdings" pitchFamily="2" charset="2"/>
              </a:rPr>
              <a:t>mala neuronska mreža </a:t>
            </a:r>
            <a:r>
              <a:rPr lang="en-RS" sz="3600" b="1" dirty="0"/>
              <a:t>→</a:t>
            </a:r>
            <a:r>
              <a:rPr lang="en-RS" sz="3600" b="1" dirty="0">
                <a:sym typeface="Wingdings" pitchFamily="2" charset="2"/>
              </a:rPr>
              <a:t> malo predikcije...</a:t>
            </a:r>
            <a:endParaRPr lang="en-R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8FB5E-58E1-8237-75C3-02544E9E036F}"/>
              </a:ext>
            </a:extLst>
          </p:cNvPr>
          <p:cNvSpPr txBox="1"/>
          <p:nvPr/>
        </p:nvSpPr>
        <p:spPr>
          <a:xfrm>
            <a:off x="464710" y="3281636"/>
            <a:ext cx="1132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Puno konekcija →</a:t>
            </a:r>
            <a:r>
              <a:rPr lang="en-RS" sz="3600" b="1" dirty="0">
                <a:sym typeface="Wingdings" pitchFamily="2" charset="2"/>
              </a:rPr>
              <a:t> velika neuronska mreža </a:t>
            </a:r>
            <a:r>
              <a:rPr lang="en-RS" sz="3600" b="1" dirty="0"/>
              <a:t>→</a:t>
            </a:r>
            <a:r>
              <a:rPr lang="en-RS" sz="3600" b="1" dirty="0">
                <a:sym typeface="Wingdings" pitchFamily="2" charset="2"/>
              </a:rPr>
              <a:t>...</a:t>
            </a:r>
            <a:endParaRPr lang="en-R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03E21-305A-29D2-87A0-2C079CDBB15A}"/>
              </a:ext>
            </a:extLst>
          </p:cNvPr>
          <p:cNvSpPr txBox="1"/>
          <p:nvPr/>
        </p:nvSpPr>
        <p:spPr>
          <a:xfrm>
            <a:off x="464710" y="4190642"/>
            <a:ext cx="113224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7030A0"/>
                </a:highlight>
              </a:rPr>
              <a:t>20 MILIJARDI</a:t>
            </a:r>
          </a:p>
          <a:p>
            <a:r>
              <a:rPr lang="en-RS" sz="3600" b="1" dirty="0"/>
              <a:t>je </a:t>
            </a:r>
            <a:r>
              <a:rPr lang="en-RS" sz="3600" b="1" i="1" dirty="0"/>
              <a:t>procena</a:t>
            </a:r>
            <a:r>
              <a:rPr lang="en-RS" sz="3600" b="1" dirty="0"/>
              <a:t> broja parametara u ChatGPT iz 2022... a koristi se i mnogo više u raznim sistemima veštačke inteligencije!</a:t>
            </a:r>
          </a:p>
        </p:txBody>
      </p:sp>
    </p:spTree>
    <p:extLst>
      <p:ext uri="{BB962C8B-B14F-4D97-AF65-F5344CB8AC3E}">
        <p14:creationId xmlns:p14="http://schemas.microsoft.com/office/powerpoint/2010/main" val="9670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93640-B15D-F261-7F45-A84EF110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03" y="541503"/>
            <a:ext cx="5774993" cy="57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C5B834-AFF9-2C8E-7876-55032F364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71" y="1806116"/>
            <a:ext cx="3809093" cy="2004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56DDB-71AB-5534-EC56-63E1E1DAF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17" y="3876219"/>
            <a:ext cx="3238427" cy="266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89667-CA6E-8E38-37B9-F296D6248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58" y="1981194"/>
            <a:ext cx="4920224" cy="1829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7FAFE-6305-A05F-F246-6589BF481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383" y="3874405"/>
            <a:ext cx="3182774" cy="2426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3B6F1B-A276-F3C1-0C8F-5637AE4E907E}"/>
              </a:ext>
            </a:extLst>
          </p:cNvPr>
          <p:cNvSpPr txBox="1"/>
          <p:nvPr/>
        </p:nvSpPr>
        <p:spPr>
          <a:xfrm>
            <a:off x="1126671" y="483185"/>
            <a:ext cx="4550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AI sistemi zasnovani na pravilima (Simbolička AI)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3525C-CD2E-D6AD-7DD7-099B8C8FF864}"/>
              </a:ext>
            </a:extLst>
          </p:cNvPr>
          <p:cNvSpPr txBox="1"/>
          <p:nvPr/>
        </p:nvSpPr>
        <p:spPr>
          <a:xfrm>
            <a:off x="6262656" y="483185"/>
            <a:ext cx="4550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AI sistemi zasnovani na asocijacijama (Duboko učenje)</a:t>
            </a:r>
          </a:p>
        </p:txBody>
      </p:sp>
    </p:spTree>
    <p:extLst>
      <p:ext uri="{BB962C8B-B14F-4D97-AF65-F5344CB8AC3E}">
        <p14:creationId xmlns:p14="http://schemas.microsoft.com/office/powerpoint/2010/main" val="17732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3010F-80FF-2C7A-E952-E5E41C1A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00" y="540000"/>
            <a:ext cx="5778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4C194-487E-A319-6D60-6E5047C7FC29}"/>
              </a:ext>
            </a:extLst>
          </p:cNvPr>
          <p:cNvSpPr txBox="1"/>
          <p:nvPr/>
        </p:nvSpPr>
        <p:spPr>
          <a:xfrm>
            <a:off x="277591" y="236007"/>
            <a:ext cx="5423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800080"/>
                </a:highlight>
              </a:rPr>
              <a:t>NAPOMENA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B38A6-852D-BA24-D3B4-CCAF1BC0ACDF}"/>
              </a:ext>
            </a:extLst>
          </p:cNvPr>
          <p:cNvSpPr txBox="1"/>
          <p:nvPr/>
        </p:nvSpPr>
        <p:spPr>
          <a:xfrm>
            <a:off x="277591" y="1732903"/>
            <a:ext cx="1132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Ovakvi modeli ne rade sa rečima kao što radimo mi ljudi.</a:t>
            </a:r>
          </a:p>
          <a:p>
            <a:endParaRPr lang="en-RS" sz="3600" b="1" dirty="0"/>
          </a:p>
          <a:p>
            <a:r>
              <a:rPr lang="en-RS" sz="3600" b="1" dirty="0"/>
              <a:t>Rade sa </a:t>
            </a:r>
            <a:r>
              <a:rPr lang="en-RS" sz="3600" b="1" i="1" dirty="0"/>
              <a:t>tokenima</a:t>
            </a:r>
            <a:r>
              <a:rPr lang="en-RS" sz="3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71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4C194-487E-A319-6D60-6E5047C7FC29}"/>
              </a:ext>
            </a:extLst>
          </p:cNvPr>
          <p:cNvSpPr txBox="1"/>
          <p:nvPr/>
        </p:nvSpPr>
        <p:spPr>
          <a:xfrm>
            <a:off x="177580" y="250293"/>
            <a:ext cx="6566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800080"/>
                </a:highlight>
              </a:rPr>
              <a:t>TOKENIZACIJA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37955-293D-858F-1DBD-3F3644CD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5" y="345011"/>
            <a:ext cx="4275215" cy="63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96A2-CDD9-502A-E404-0F6E828D1619}"/>
              </a:ext>
            </a:extLst>
          </p:cNvPr>
          <p:cNvSpPr txBox="1"/>
          <p:nvPr/>
        </p:nvSpPr>
        <p:spPr>
          <a:xfrm>
            <a:off x="434759" y="1536174"/>
            <a:ext cx="1132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UPOZORENJE: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SLEDI EKSTREMNO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POJEDNOSTAVLJENJE</a:t>
            </a:r>
          </a:p>
        </p:txBody>
      </p:sp>
    </p:spTree>
    <p:extLst>
      <p:ext uri="{BB962C8B-B14F-4D97-AF65-F5344CB8AC3E}">
        <p14:creationId xmlns:p14="http://schemas.microsoft.com/office/powerpoint/2010/main" val="241151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71CBC-2F1F-406F-8C01-0A89CFCB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7" y="1371268"/>
            <a:ext cx="4332675" cy="5208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CFA07-D145-88AE-1D0C-DB55D6D0245A}"/>
              </a:ext>
            </a:extLst>
          </p:cNvPr>
          <p:cNvSpPr txBox="1"/>
          <p:nvPr/>
        </p:nvSpPr>
        <p:spPr>
          <a:xfrm>
            <a:off x="435427" y="904014"/>
            <a:ext cx="4891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Arhitektura</a:t>
            </a:r>
            <a:r>
              <a:rPr lang="en-US" sz="2000" b="1" dirty="0"/>
              <a:t> GPT-3: </a:t>
            </a:r>
            <a:r>
              <a:rPr lang="en-US" sz="2000" b="1" dirty="0" err="1"/>
              <a:t>pojednostavljen</a:t>
            </a:r>
            <a:r>
              <a:rPr lang="en-US" sz="2000" b="1" dirty="0"/>
              <a:t> </a:t>
            </a:r>
            <a:r>
              <a:rPr lang="en-US" sz="2000" b="1" dirty="0" err="1"/>
              <a:t>pregled</a:t>
            </a:r>
            <a:endParaRPr lang="en-RS" sz="2000" b="1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7BC39668-818E-2AC6-5B2E-E61512D6921B}"/>
              </a:ext>
            </a:extLst>
          </p:cNvPr>
          <p:cNvSpPr/>
          <p:nvPr/>
        </p:nvSpPr>
        <p:spPr>
          <a:xfrm rot="5400000">
            <a:off x="4574884" y="3222173"/>
            <a:ext cx="1578429" cy="522514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Text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C61EF5-CE2A-9254-CD37-5F24E32E44B8}"/>
              </a:ext>
            </a:extLst>
          </p:cNvPr>
          <p:cNvCxnSpPr>
            <a:cxnSpLocks/>
          </p:cNvCxnSpPr>
          <p:nvPr/>
        </p:nvCxnSpPr>
        <p:spPr>
          <a:xfrm>
            <a:off x="5717884" y="3483430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17694A-7FFF-1850-F102-B6A3F4EAE7A2}"/>
              </a:ext>
            </a:extLst>
          </p:cNvPr>
          <p:cNvCxnSpPr>
            <a:cxnSpLocks/>
          </p:cNvCxnSpPr>
          <p:nvPr/>
        </p:nvCxnSpPr>
        <p:spPr>
          <a:xfrm>
            <a:off x="6890500" y="3483430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>
            <a:extLst>
              <a:ext uri="{FF2B5EF4-FFF2-40B4-BE49-F238E27FC236}">
                <a16:creationId xmlns:a16="http://schemas.microsoft.com/office/drawing/2014/main" id="{8B36F4D4-88DF-E3F5-5157-59C3E4620B3B}"/>
              </a:ext>
            </a:extLst>
          </p:cNvPr>
          <p:cNvSpPr/>
          <p:nvPr/>
        </p:nvSpPr>
        <p:spPr>
          <a:xfrm rot="5400000">
            <a:off x="6690316" y="3248188"/>
            <a:ext cx="2013855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Transformers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A0F1BA-D154-AB24-DBC5-DFDDC0DA6267}"/>
              </a:ext>
            </a:extLst>
          </p:cNvPr>
          <p:cNvCxnSpPr>
            <a:cxnSpLocks/>
          </p:cNvCxnSpPr>
          <p:nvPr/>
        </p:nvCxnSpPr>
        <p:spPr>
          <a:xfrm>
            <a:off x="8063115" y="3516084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xagon 8">
            <a:extLst>
              <a:ext uri="{FF2B5EF4-FFF2-40B4-BE49-F238E27FC236}">
                <a16:creationId xmlns:a16="http://schemas.microsoft.com/office/drawing/2014/main" id="{0F5D23CB-EE02-FACE-D223-37F91038C3B1}"/>
              </a:ext>
            </a:extLst>
          </p:cNvPr>
          <p:cNvSpPr/>
          <p:nvPr/>
        </p:nvSpPr>
        <p:spPr>
          <a:xfrm rot="5400000">
            <a:off x="8109699" y="3034073"/>
            <a:ext cx="2013855" cy="1040226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Verovatnoće</a:t>
            </a:r>
            <a:br>
              <a:rPr lang="en-RS" dirty="0"/>
            </a:br>
            <a:r>
              <a:rPr lang="en-RS" dirty="0"/>
              <a:t>za svaki token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53182B-443D-B1AB-0F80-DAD2593ECD1B}"/>
              </a:ext>
            </a:extLst>
          </p:cNvPr>
          <p:cNvCxnSpPr>
            <a:cxnSpLocks/>
          </p:cNvCxnSpPr>
          <p:nvPr/>
        </p:nvCxnSpPr>
        <p:spPr>
          <a:xfrm>
            <a:off x="9761286" y="3516084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ium 10">
            <a:extLst>
              <a:ext uri="{FF2B5EF4-FFF2-40B4-BE49-F238E27FC236}">
                <a16:creationId xmlns:a16="http://schemas.microsoft.com/office/drawing/2014/main" id="{4B5B869C-6022-75C7-809E-BF5A033FE5F7}"/>
              </a:ext>
            </a:extLst>
          </p:cNvPr>
          <p:cNvSpPr/>
          <p:nvPr/>
        </p:nvSpPr>
        <p:spPr>
          <a:xfrm rot="16200000">
            <a:off x="10051038" y="3035193"/>
            <a:ext cx="1578429" cy="961781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Token</a:t>
            </a:r>
            <a:br>
              <a:rPr lang="en-RS" dirty="0"/>
            </a:br>
            <a:r>
              <a:rPr lang="en-RS" dirty="0"/>
              <a:t>(Text)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A7DFF-59EC-8E3C-3A80-0491F89CEC82}"/>
              </a:ext>
            </a:extLst>
          </p:cNvPr>
          <p:cNvSpPr txBox="1"/>
          <p:nvPr/>
        </p:nvSpPr>
        <p:spPr>
          <a:xfrm>
            <a:off x="5290457" y="1564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dirty="0">
                <a:effectLst/>
                <a:latin typeface="Söhne"/>
              </a:rPr>
              <a:t>Model training (unsupervised/self-supervised pretraining)</a:t>
            </a:r>
            <a:r>
              <a:rPr lang="en-GB" sz="1800" b="0" i="0" dirty="0">
                <a:effectLst/>
                <a:latin typeface="Söhne"/>
              </a:rPr>
              <a:t> </a:t>
            </a:r>
            <a:endParaRPr lang="en-R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2EC7973-A83B-2A16-BA0E-DFD92F560D8F}"/>
              </a:ext>
            </a:extLst>
          </p:cNvPr>
          <p:cNvSpPr/>
          <p:nvPr/>
        </p:nvSpPr>
        <p:spPr>
          <a:xfrm>
            <a:off x="6283943" y="4862764"/>
            <a:ext cx="1785257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700" dirty="0"/>
              <a:t>Poziciono</a:t>
            </a:r>
            <a:br>
              <a:rPr lang="en-RS" sz="1700" dirty="0"/>
            </a:br>
            <a:r>
              <a:rPr lang="en-RS" sz="1700" dirty="0"/>
              <a:t>enkodiranje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DABB7-EBBA-F899-81BB-FDBB71B8AB24}"/>
              </a:ext>
            </a:extLst>
          </p:cNvPr>
          <p:cNvCxnSpPr>
            <a:cxnSpLocks/>
          </p:cNvCxnSpPr>
          <p:nvPr/>
        </p:nvCxnSpPr>
        <p:spPr>
          <a:xfrm flipV="1">
            <a:off x="7143913" y="3701143"/>
            <a:ext cx="0" cy="107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3FEB5B-34D8-F042-1872-8B3EA2A24C62}"/>
              </a:ext>
            </a:extLst>
          </p:cNvPr>
          <p:cNvSpPr txBox="1"/>
          <p:nvPr/>
        </p:nvSpPr>
        <p:spPr>
          <a:xfrm>
            <a:off x="5290457" y="58961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effectLst/>
                <a:latin typeface="Söhne"/>
              </a:rPr>
              <a:t>Pre-training: </a:t>
            </a:r>
            <a:r>
              <a:rPr lang="en-GB" sz="1800" b="1" i="0" dirty="0" err="1">
                <a:effectLst/>
                <a:latin typeface="Söhne"/>
              </a:rPr>
              <a:t>sve</a:t>
            </a:r>
            <a:r>
              <a:rPr lang="en-GB" sz="1800" b="1" i="0" dirty="0">
                <a:effectLst/>
                <a:latin typeface="Söhne"/>
              </a:rPr>
              <a:t> </a:t>
            </a:r>
            <a:r>
              <a:rPr lang="en-GB" sz="1800" b="1" i="0" dirty="0" err="1">
                <a:effectLst/>
                <a:latin typeface="Söhne"/>
              </a:rPr>
              <a:t>što</a:t>
            </a:r>
            <a:r>
              <a:rPr lang="en-GB" sz="1800" b="1" i="0" dirty="0">
                <a:effectLst/>
                <a:latin typeface="Söhne"/>
              </a:rPr>
              <a:t> model </a:t>
            </a:r>
            <a:r>
              <a:rPr lang="en-GB" sz="1800" b="1" i="0" dirty="0" err="1">
                <a:effectLst/>
                <a:latin typeface="Söhne"/>
              </a:rPr>
              <a:t>uči</a:t>
            </a:r>
            <a:r>
              <a:rPr lang="en-GB" sz="1800" b="1" i="0" dirty="0">
                <a:effectLst/>
                <a:latin typeface="Söhne"/>
              </a:rPr>
              <a:t> je da </a:t>
            </a:r>
            <a:r>
              <a:rPr lang="en-GB" sz="1800" b="1" i="0" dirty="0" err="1">
                <a:effectLst/>
                <a:latin typeface="Söhne"/>
              </a:rPr>
              <a:t>predvidi</a:t>
            </a:r>
            <a:endParaRPr lang="en-GB" b="1" dirty="0">
              <a:latin typeface="Söhne"/>
            </a:endParaRPr>
          </a:p>
          <a:p>
            <a:pPr algn="ctr"/>
            <a:r>
              <a:rPr lang="en-GB" sz="1800" b="1" i="0" dirty="0" err="1">
                <a:effectLst/>
                <a:latin typeface="Söhne"/>
              </a:rPr>
              <a:t>sledeći</a:t>
            </a:r>
            <a:r>
              <a:rPr lang="en-GB" sz="1800" b="1" i="0" dirty="0">
                <a:effectLst/>
                <a:latin typeface="Söhne"/>
              </a:rPr>
              <a:t> token u </a:t>
            </a:r>
            <a:r>
              <a:rPr lang="en-GB" sz="1800" b="1" i="0" dirty="0" err="1">
                <a:effectLst/>
                <a:latin typeface="Söhne"/>
              </a:rPr>
              <a:t>sekvenci</a:t>
            </a:r>
            <a:r>
              <a:rPr lang="en-GB" sz="1800" b="1" i="0" dirty="0">
                <a:effectLst/>
                <a:latin typeface="Söhne"/>
              </a:rPr>
              <a:t>!</a:t>
            </a:r>
            <a:endParaRPr lang="en-R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F66D933-93CC-29BD-EACE-5BA8F63063BE}"/>
              </a:ext>
            </a:extLst>
          </p:cNvPr>
          <p:cNvSpPr/>
          <p:nvPr/>
        </p:nvSpPr>
        <p:spPr>
          <a:xfrm rot="5400000">
            <a:off x="5632000" y="3210086"/>
            <a:ext cx="1785257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8718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2" grpId="0"/>
      <p:bldP spid="13" grpId="0" animBg="1"/>
      <p:bldP spid="15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B2497-5258-D78C-1CB3-6D235D18D3CF}"/>
              </a:ext>
            </a:extLst>
          </p:cNvPr>
          <p:cNvSpPr txBox="1"/>
          <p:nvPr/>
        </p:nvSpPr>
        <p:spPr>
          <a:xfrm>
            <a:off x="310845" y="1587038"/>
            <a:ext cx="781715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Prikupljanje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priprema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ogromne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količine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podataka</a:t>
            </a: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Trening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modela</a:t>
            </a:r>
            <a:r>
              <a:rPr lang="en-GB" sz="2600" b="1" i="0" dirty="0">
                <a:effectLst/>
                <a:latin typeface="Söhne"/>
              </a:rPr>
              <a:t> (unsupervised/self-supervised pretraining) – u </a:t>
            </a:r>
            <a:r>
              <a:rPr lang="en-GB" sz="2600" b="1" i="0" dirty="0" err="1">
                <a:effectLst/>
                <a:latin typeface="Söhne"/>
              </a:rPr>
              <a:t>ovoj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fazi</a:t>
            </a:r>
            <a:r>
              <a:rPr lang="en-GB" sz="2600" b="1" i="0" dirty="0">
                <a:effectLst/>
                <a:latin typeface="Söhne"/>
              </a:rPr>
              <a:t> se </a:t>
            </a:r>
            <a:r>
              <a:rPr lang="en-GB" sz="2600" b="1" i="0" dirty="0" err="1">
                <a:effectLst/>
                <a:latin typeface="Söhne"/>
              </a:rPr>
              <a:t>uči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samo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jezička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struktura</a:t>
            </a:r>
            <a:r>
              <a:rPr lang="en-GB" sz="2600" b="1" dirty="0">
                <a:latin typeface="Söhne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Nadgledano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fino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podešavanje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modela</a:t>
            </a:r>
            <a:r>
              <a:rPr lang="en-GB" sz="2600" b="1" i="0" dirty="0">
                <a:effectLst/>
                <a:latin typeface="Söhne"/>
              </a:rPr>
              <a:t>/</a:t>
            </a:r>
            <a:r>
              <a:rPr lang="en-GB" sz="2600" b="1" i="0" dirty="0" err="1">
                <a:effectLst/>
                <a:latin typeface="Söhne"/>
              </a:rPr>
              <a:t>podešavanje</a:t>
            </a:r>
            <a:r>
              <a:rPr lang="en-GB" sz="2600" b="1" i="0" dirty="0">
                <a:effectLst/>
                <a:latin typeface="Söhne"/>
              </a:rPr>
              <a:t> za </a:t>
            </a:r>
            <a:r>
              <a:rPr lang="en-GB" sz="2600" b="1" i="0" dirty="0" err="1">
                <a:effectLst/>
                <a:latin typeface="Söhne"/>
              </a:rPr>
              <a:t>instrukcije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ili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dijalog</a:t>
            </a:r>
            <a:r>
              <a:rPr lang="en-GB" sz="2600" b="1" i="0" dirty="0">
                <a:effectLst/>
                <a:latin typeface="Söhne"/>
              </a:rPr>
              <a:t> (chat) – </a:t>
            </a:r>
            <a:r>
              <a:rPr lang="en-GB" sz="2600" b="1" i="0" dirty="0" err="1">
                <a:effectLst/>
                <a:latin typeface="Söhne"/>
              </a:rPr>
              <a:t>specijalizovani</a:t>
            </a:r>
            <a:r>
              <a:rPr lang="en-GB" sz="2600" b="1" i="0" dirty="0">
                <a:effectLst/>
                <a:latin typeface="Söhne"/>
              </a:rPr>
              <a:t>, </a:t>
            </a:r>
            <a:r>
              <a:rPr lang="en-GB" sz="2600" b="1" i="0" dirty="0" err="1">
                <a:effectLst/>
                <a:latin typeface="Söhne"/>
              </a:rPr>
              <a:t>manji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skupovi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podataka</a:t>
            </a:r>
            <a:r>
              <a:rPr lang="en-GB" sz="2600" b="1" i="0" dirty="0">
                <a:effectLst/>
                <a:latin typeface="Söhne"/>
              </a:rPr>
              <a:t> se </a:t>
            </a:r>
            <a:r>
              <a:rPr lang="en-GB" sz="2600" b="1" i="0" dirty="0" err="1">
                <a:effectLst/>
                <a:latin typeface="Söhne"/>
              </a:rPr>
              <a:t>koriste</a:t>
            </a:r>
            <a:r>
              <a:rPr lang="en-GB" sz="2600" b="1" i="0" dirty="0">
                <a:effectLst/>
                <a:latin typeface="Söhne"/>
              </a:rPr>
              <a:t> da se model </a:t>
            </a:r>
            <a:r>
              <a:rPr lang="en-GB" sz="2600" b="1" i="0" dirty="0" err="1">
                <a:effectLst/>
                <a:latin typeface="Söhne"/>
              </a:rPr>
              <a:t>dotera</a:t>
            </a:r>
            <a:r>
              <a:rPr lang="en-GB" sz="2600" b="1" i="0" dirty="0">
                <a:effectLst/>
                <a:latin typeface="Söhne"/>
              </a:rPr>
              <a:t>.</a:t>
            </a: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Učenje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potkrepljenjem</a:t>
            </a:r>
            <a:r>
              <a:rPr lang="en-GB" sz="2600" b="1" i="0" dirty="0">
                <a:effectLst/>
                <a:latin typeface="Söhne"/>
              </a:rPr>
              <a:t> (Reinforced Learning, RL) </a:t>
            </a:r>
            <a:r>
              <a:rPr lang="en-GB" sz="2600" b="1" i="0" dirty="0" err="1">
                <a:effectLst/>
                <a:latin typeface="Söhne"/>
              </a:rPr>
              <a:t>iz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ljudskog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fidbeka</a:t>
            </a:r>
            <a:r>
              <a:rPr lang="en-GB" sz="2600" b="1" i="0" dirty="0">
                <a:effectLst/>
                <a:latin typeface="Söhne"/>
              </a:rPr>
              <a:t> (RLHF).</a:t>
            </a:r>
            <a:endParaRPr lang="en-RS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DDD9-074B-8FAC-7175-1E41F737C554}"/>
              </a:ext>
            </a:extLst>
          </p:cNvPr>
          <p:cNvSpPr txBox="1"/>
          <p:nvPr/>
        </p:nvSpPr>
        <p:spPr>
          <a:xfrm>
            <a:off x="310845" y="848971"/>
            <a:ext cx="57851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Kako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da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izdresirate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svog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zmaja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?</a:t>
            </a:r>
            <a:endParaRPr lang="en-RS" sz="3300" b="1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7AB5CB-1F0F-D7C6-B8F8-42FB6F708C0D}"/>
              </a:ext>
            </a:extLst>
          </p:cNvPr>
          <p:cNvSpPr/>
          <p:nvPr/>
        </p:nvSpPr>
        <p:spPr>
          <a:xfrm>
            <a:off x="8794044" y="2058529"/>
            <a:ext cx="3087111" cy="32060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effectLst/>
              </a:rPr>
              <a:t>Ovo </a:t>
            </a:r>
            <a:r>
              <a:rPr lang="en-GB" sz="2200" b="1" dirty="0" err="1">
                <a:effectLst/>
              </a:rPr>
              <a:t>su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samo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najtipičniji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koraci</a:t>
            </a:r>
            <a:r>
              <a:rPr lang="en-GB" sz="2200" b="1" dirty="0">
                <a:effectLst/>
              </a:rPr>
              <a:t> u </a:t>
            </a:r>
            <a:r>
              <a:rPr lang="en-GB" sz="2200" b="1" dirty="0" err="1">
                <a:effectLst/>
              </a:rPr>
              <a:t>treningu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savremenog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velikog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jezičkog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modela</a:t>
            </a:r>
            <a:r>
              <a:rPr lang="en-GB" sz="2200" b="1" dirty="0">
                <a:effectLst/>
              </a:rPr>
              <a:t> (LLM). </a:t>
            </a:r>
            <a:r>
              <a:rPr lang="en-GB" sz="2200" b="1" dirty="0" err="1">
                <a:effectLst/>
              </a:rPr>
              <a:t>Obuka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modela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može</a:t>
            </a:r>
            <a:r>
              <a:rPr lang="en-GB" sz="2200" b="1" dirty="0">
                <a:effectLst/>
              </a:rPr>
              <a:t> da </a:t>
            </a:r>
            <a:r>
              <a:rPr lang="en-GB" sz="2200" b="1" dirty="0" err="1">
                <a:effectLst/>
              </a:rPr>
              <a:t>uzme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različite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oblike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i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bude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organizovana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razne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načine</a:t>
            </a:r>
            <a:r>
              <a:rPr lang="en-GB" sz="2200" b="1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1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9F54F-3ED7-435D-B967-09A1935E727F}"/>
              </a:ext>
            </a:extLst>
          </p:cNvPr>
          <p:cNvSpPr txBox="1"/>
          <p:nvPr/>
        </p:nvSpPr>
        <p:spPr>
          <a:xfrm>
            <a:off x="509392" y="2828835"/>
            <a:ext cx="11173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PROMPT INŽENJERING!</a:t>
            </a:r>
          </a:p>
        </p:txBody>
      </p:sp>
    </p:spTree>
    <p:extLst>
      <p:ext uri="{BB962C8B-B14F-4D97-AF65-F5344CB8AC3E}">
        <p14:creationId xmlns:p14="http://schemas.microsoft.com/office/powerpoint/2010/main" val="1222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720840"/>
            <a:ext cx="11173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Sve savremene generative veštačke inteligencije rade asocijativno!</a:t>
            </a:r>
          </a:p>
        </p:txBody>
      </p:sp>
    </p:spTree>
    <p:extLst>
      <p:ext uri="{BB962C8B-B14F-4D97-AF65-F5344CB8AC3E}">
        <p14:creationId xmlns:p14="http://schemas.microsoft.com/office/powerpoint/2010/main" val="43756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7C608F-06F9-4099-169F-74922E4856A0}"/>
              </a:ext>
            </a:extLst>
          </p:cNvPr>
          <p:cNvSpPr txBox="1"/>
          <p:nvPr/>
        </p:nvSpPr>
        <p:spPr>
          <a:xfrm>
            <a:off x="348343" y="1305341"/>
            <a:ext cx="114953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Омања соба у коју младић уђе, обложена жутим тапетима, са геранијом у саксији и танким, прозирним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завесама на прозорима, била је у том тренутку јарко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обасјана сунцем на заласку. »И тада ће, сигурно, исто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овако сијати сунце!...« неочекивано сину у памети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Раскољникову, и он брзим погледом осмотри све у соби, 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по могућности утврди и упамти распоред у њој. Али у соби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није било ничега нарочитог. Намештај од жутог дрвета,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сав овештао, састојао се од канабета, с огромним,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избоченим, дрвеним наслоном, и овалног стола испред њега,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тоалетног</a:t>
            </a:r>
            <a:r>
              <a:rPr lang="sr-Latn-RS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сточића са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огледалцетом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, уза зид између прозора, столица поред зидова и две-три јевтине слике у жутим оквирима које су представљале немачке госпођице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 птицама у рукама – то је био сав намештај. У углу, пред омањом иконом горело је кандило. Све је било врло чисто: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намештај и патос били су изгланцани да су се цаклили;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све је сијало. 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Лизаветине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руке«, помисли младић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 трунке прашине не би се могло наћи у читавом стану. 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Токод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пакосних, старих удовица бива таква чистоћа«,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настављао је у себи Раскољников, и радознало погледа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испод ока на цицану завесу пред вратима што су водила у  други мајушни собичак, у коме се налазила бабина постеља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орман за рубље – тамо он још ниједном није завирио. Цео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стан се састојао од те две собе.</a:t>
            </a:r>
            <a:endParaRPr lang="sr-Latn-RS" sz="1800" b="0" i="1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b="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sr-R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Ф</a:t>
            </a:r>
            <a:r>
              <a:rPr lang="sr-R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М. ДОСТОЈЕВСКИ - ЗЛОЧИН И КАЗНА</a:t>
            </a:r>
            <a:endParaRPr lang="en-R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0F856D-FC87-504D-C93E-AAB4330EF004}"/>
              </a:ext>
            </a:extLst>
          </p:cNvPr>
          <p:cNvSpPr/>
          <p:nvPr/>
        </p:nvSpPr>
        <p:spPr>
          <a:xfrm>
            <a:off x="1719943" y="2743200"/>
            <a:ext cx="8763000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411DDC-7CD0-F263-4A38-E225E314963F}"/>
              </a:ext>
            </a:extLst>
          </p:cNvPr>
          <p:cNvSpPr/>
          <p:nvPr/>
        </p:nvSpPr>
        <p:spPr>
          <a:xfrm>
            <a:off x="4484914" y="4338902"/>
            <a:ext cx="5508172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3064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/>
        </p:nvGraphicFramePr>
        <p:xfrm>
          <a:off x="2021114" y="741437"/>
          <a:ext cx="8127999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03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/>
        </p:nvGraphicFramePr>
        <p:xfrm>
          <a:off x="1041400" y="959151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B3B35A-6CFC-CEF5-DF41-C937978CE1C9}"/>
              </a:ext>
            </a:extLst>
          </p:cNvPr>
          <p:cNvGraphicFramePr>
            <a:graphicFrameLocks noGrp="1"/>
          </p:cNvGraphicFramePr>
          <p:nvPr/>
        </p:nvGraphicFramePr>
        <p:xfrm>
          <a:off x="8944430" y="959151"/>
          <a:ext cx="1806222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6FF315-429A-EC22-190B-B4D76CA678F8}"/>
              </a:ext>
            </a:extLst>
          </p:cNvPr>
          <p:cNvGraphicFramePr>
            <a:graphicFrameLocks noGrp="1"/>
          </p:cNvGraphicFramePr>
          <p:nvPr/>
        </p:nvGraphicFramePr>
        <p:xfrm>
          <a:off x="1041400" y="2742953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DBBE-F2D8-9319-EC30-30C5B19F2AB8}"/>
              </a:ext>
            </a:extLst>
          </p:cNvPr>
          <p:cNvSpPr txBox="1"/>
          <p:nvPr/>
        </p:nvSpPr>
        <p:spPr>
          <a:xfrm>
            <a:off x="1034948" y="4694432"/>
            <a:ext cx="722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Magija: reči postaju brojevi!</a:t>
            </a:r>
            <a:endParaRPr lang="en-RS" sz="4000" b="1" dirty="0">
              <a:solidFill>
                <a:srgbClr val="7030A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6C6109-6F77-CD55-EF08-9DEC23AFC7E4}"/>
              </a:ext>
            </a:extLst>
          </p:cNvPr>
          <p:cNvGrpSpPr/>
          <p:nvPr/>
        </p:nvGrpSpPr>
        <p:grpSpPr>
          <a:xfrm>
            <a:off x="2416629" y="2013857"/>
            <a:ext cx="3472542" cy="1491343"/>
            <a:chOff x="2416629" y="2013857"/>
            <a:chExt cx="3472542" cy="14913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031B0C-1D64-E810-1D3D-B3D83C129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9229" y="2013857"/>
              <a:ext cx="17199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0FB741-4110-1FD2-1203-E0324AE5CBA4}"/>
                </a:ext>
              </a:extLst>
            </p:cNvPr>
            <p:cNvCxnSpPr/>
            <p:nvPr/>
          </p:nvCxnSpPr>
          <p:spPr>
            <a:xfrm flipV="1">
              <a:off x="2416629" y="2013857"/>
              <a:ext cx="81642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FB1367-158F-6BF8-CFC4-FE7A2B7DE3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7571" y="2013857"/>
              <a:ext cx="92165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33D9B-B4C4-0657-83CA-0F5DA750CB06}"/>
                </a:ext>
              </a:extLst>
            </p:cNvPr>
            <p:cNvCxnSpPr>
              <a:cxnSpLocks/>
            </p:cNvCxnSpPr>
            <p:nvPr/>
          </p:nvCxnSpPr>
          <p:spPr>
            <a:xfrm>
              <a:off x="3233057" y="2013857"/>
              <a:ext cx="265611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9DFF56-32B5-DE6B-1CFD-4E4B94578F2C}"/>
                </a:ext>
              </a:extLst>
            </p:cNvPr>
            <p:cNvCxnSpPr>
              <a:cxnSpLocks/>
            </p:cNvCxnSpPr>
            <p:nvPr/>
          </p:nvCxnSpPr>
          <p:spPr>
            <a:xfrm>
              <a:off x="2416629" y="3505200"/>
              <a:ext cx="17526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3A11ED-7B1B-C5EE-151E-3EC1B714C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2013857"/>
              <a:ext cx="34725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0A447A-5A9B-0842-5F59-CECCE9936517}"/>
              </a:ext>
            </a:extLst>
          </p:cNvPr>
          <p:cNvSpPr/>
          <p:nvPr/>
        </p:nvSpPr>
        <p:spPr>
          <a:xfrm>
            <a:off x="10014857" y="1676400"/>
            <a:ext cx="620486" cy="4593771"/>
          </a:xfrm>
          <a:prstGeom prst="rect">
            <a:avLst/>
          </a:prstGeom>
          <a:solidFill>
            <a:srgbClr val="FF0000">
              <a:alpha val="3011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6C20B-2809-5A0F-79F0-9FA8579064B8}"/>
              </a:ext>
            </a:extLst>
          </p:cNvPr>
          <p:cNvSpPr txBox="1"/>
          <p:nvPr/>
        </p:nvSpPr>
        <p:spPr>
          <a:xfrm>
            <a:off x="8244720" y="232746"/>
            <a:ext cx="3205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Embeddings (vector)</a:t>
            </a:r>
          </a:p>
        </p:txBody>
      </p:sp>
    </p:spTree>
    <p:extLst>
      <p:ext uri="{BB962C8B-B14F-4D97-AF65-F5344CB8AC3E}">
        <p14:creationId xmlns:p14="http://schemas.microsoft.com/office/powerpoint/2010/main" val="20433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468087" y="2825699"/>
            <a:ext cx="4702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R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Mi možemo da saznamo nešto o značenju reči na osnovu toga koliko su one međusobno </a:t>
            </a:r>
            <a:r>
              <a:rPr lang="en-RS" sz="26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asocirane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979B-8A0F-1B1F-7ABB-71350B38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67" y="2514599"/>
            <a:ext cx="5856929" cy="21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4931E-46AC-2E44-5617-F754F22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55" y="1066798"/>
            <a:ext cx="3887857" cy="388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C851B-4656-F043-5D11-2B9B88E4A85A}"/>
              </a:ext>
            </a:extLst>
          </p:cNvPr>
          <p:cNvSpPr txBox="1"/>
          <p:nvPr/>
        </p:nvSpPr>
        <p:spPr>
          <a:xfrm>
            <a:off x="3984169" y="5246912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baca loptu.</a:t>
            </a:r>
          </a:p>
        </p:txBody>
      </p:sp>
    </p:spTree>
    <p:extLst>
      <p:ext uri="{BB962C8B-B14F-4D97-AF65-F5344CB8AC3E}">
        <p14:creationId xmlns:p14="http://schemas.microsoft.com/office/powerpoint/2010/main" val="183060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4931E-46AC-2E44-5617-F754F22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55" y="1066798"/>
            <a:ext cx="3887857" cy="388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C851B-4656-F043-5D11-2B9B88E4A85A}"/>
              </a:ext>
            </a:extLst>
          </p:cNvPr>
          <p:cNvSpPr txBox="1"/>
          <p:nvPr/>
        </p:nvSpPr>
        <p:spPr>
          <a:xfrm>
            <a:off x="3820885" y="5246912"/>
            <a:ext cx="455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baca</a:t>
            </a:r>
            <a:r>
              <a:rPr lang="en-RS" sz="80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F5BC2-B8C1-3967-8E15-7950BA5F0831}"/>
              </a:ext>
            </a:extLst>
          </p:cNvPr>
          <p:cNvSpPr txBox="1"/>
          <p:nvPr/>
        </p:nvSpPr>
        <p:spPr>
          <a:xfrm>
            <a:off x="4315355" y="415803"/>
            <a:ext cx="3205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3000" b="1" dirty="0">
                <a:solidFill>
                  <a:schemeClr val="accent2"/>
                </a:solidFill>
              </a:rPr>
              <a:t>Elmanov zadatak</a:t>
            </a:r>
          </a:p>
        </p:txBody>
      </p:sp>
    </p:spTree>
    <p:extLst>
      <p:ext uri="{BB962C8B-B14F-4D97-AF65-F5344CB8AC3E}">
        <p14:creationId xmlns:p14="http://schemas.microsoft.com/office/powerpoint/2010/main" val="11237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1348</Words>
  <Application>Microsoft Macintosh PowerPoint</Application>
  <PresentationFormat>Widescreen</PresentationFormat>
  <Paragraphs>446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 Milovanovic</dc:creator>
  <cp:lastModifiedBy>Goran Milovanovic</cp:lastModifiedBy>
  <cp:revision>456</cp:revision>
  <dcterms:created xsi:type="dcterms:W3CDTF">2024-03-20T15:42:31Z</dcterms:created>
  <dcterms:modified xsi:type="dcterms:W3CDTF">2024-04-02T21:36:16Z</dcterms:modified>
</cp:coreProperties>
</file>